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96" r:id="rId3"/>
    <p:sldId id="303" r:id="rId4"/>
    <p:sldId id="304" r:id="rId5"/>
    <p:sldId id="305" r:id="rId6"/>
    <p:sldId id="300" r:id="rId7"/>
    <p:sldId id="301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66" r:id="rId39"/>
    <p:sldId id="336" r:id="rId40"/>
    <p:sldId id="338" r:id="rId41"/>
    <p:sldId id="367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274" r:id="rId69"/>
    <p:sldId id="279" r:id="rId70"/>
    <p:sldId id="281" r:id="rId71"/>
    <p:sldId id="294" r:id="rId72"/>
    <p:sldId id="297" r:id="rId73"/>
    <p:sldId id="262" r:id="rId74"/>
    <p:sldId id="302" r:id="rId75"/>
    <p:sldId id="275" r:id="rId76"/>
    <p:sldId id="276" r:id="rId77"/>
    <p:sldId id="277" r:id="rId78"/>
    <p:sldId id="263" r:id="rId79"/>
    <p:sldId id="299" r:id="rId80"/>
    <p:sldId id="284" r:id="rId81"/>
    <p:sldId id="282" r:id="rId82"/>
    <p:sldId id="285" r:id="rId83"/>
    <p:sldId id="298" r:id="rId84"/>
    <p:sldId id="287" r:id="rId85"/>
    <p:sldId id="293" r:id="rId8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1" autoAdjust="0"/>
    <p:restoredTop sz="98942" autoAdjust="0"/>
  </p:normalViewPr>
  <p:slideViewPr>
    <p:cSldViewPr>
      <p:cViewPr varScale="1">
        <p:scale>
          <a:sx n="85" d="100"/>
          <a:sy n="85" d="100"/>
        </p:scale>
        <p:origin x="121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85D38A-F1B4-4F16-8528-2DA64DDA79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B23D8A-8E4A-46BC-A4CD-A231466CAB00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09E4AD-1196-4E3B-8415-C0ACEAE915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2B722C-3B36-482C-A7C7-7BC3CA6AAA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21D4A-E585-407C-BF6D-D005A413E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73306"/>
      </p:ext>
    </p:extLst>
  </p:cSld>
  <p:clrMapOvr>
    <a:masterClrMapping/>
  </p:clrMapOvr>
  <p:transition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351CAB-3174-4275-B581-83B4A8A409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ABF21-D5B7-4CEE-B4F1-0294B40590BE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42CA98F-87EC-4994-93FE-DB6664D353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20370E-B746-4BBD-A322-9F10571136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469C3-04E6-4569-9815-6005250025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11714"/>
      </p:ext>
    </p:extLst>
  </p:cSld>
  <p:clrMapOvr>
    <a:masterClrMapping/>
  </p:clrMapOvr>
  <p:transition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11AFE08-39D3-4CAD-AB24-EC76421D89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71C671-5890-45C4-B9F9-4943F1F66DCE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EABE6B-5124-4387-81C7-4F45208D7E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C605032-4567-46B8-BA98-E580B041A3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40D6A-4A31-4FFE-BAB8-3FDE55FF3E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53821"/>
      </p:ext>
    </p:extLst>
  </p:cSld>
  <p:clrMapOvr>
    <a:masterClrMapping/>
  </p:clrMapOvr>
  <p:transition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25A4C-AC7F-459E-BB06-9F63667B3CE6}" type="datetimeFigureOut">
              <a:rPr lang="en-US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CAF1E-2198-4675-B125-84D29432B8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811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BDC3E2C-261C-4B36-8CFB-28F5F52E37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D1410-D8F2-4EC0-BE72-119A682D277E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BDE42C2-377E-4EBD-8433-271694EDF5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C801F8-7340-4206-810C-98254C77BB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BFBF8-9CC9-4BC4-ADD1-34DB124EDF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66893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C9FCA6F-AB41-4E74-BF9A-5782139872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27C59-D116-44C7-9EFB-A083E7C96BC6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46EC6D-2051-4389-8E74-E109AA0DB7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3EF430-721E-4EA8-B8C2-6E458569E0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5EDEA-A3FF-488B-BD19-9B41EAF56D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22760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408379-211D-402E-84B9-8A7B9EABE9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F05E5F-3BB4-4006-A177-F1BDD504095F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3A156-9ABB-4F4B-BB99-EB0DD64857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5B7DC2-75F5-4F51-9111-54A531D28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C83BF-3730-4F61-A6BC-24468F49E41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62475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4BAAE5C-5431-4712-AD59-DF3A5A6D3C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1FD22-5735-497A-92B5-85CB20C1F798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8EBD50-E24A-48AE-AD94-B17115B4A9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9718DD9-C63B-4FC4-83BF-1DE1D21914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BEEB9-9E1E-4DF2-97D5-84746358D6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59618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B7897F5-9DC4-4312-A0E3-D365A84069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55936-5C62-4F27-A126-136A6A3D73F9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3D8AE4E-14FB-471C-AB2A-1F64B8D8A9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1636483-8A25-43BD-8800-CAE5DFD753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D8EBC-7E80-4251-8652-F07C8560D27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87381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372EEFC-C9A9-402E-B0A5-3255CA8C16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A05B9-EB52-4F76-AFBF-0C6767D73DA3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A2E2A66-C0C4-4074-9E72-30E625BB31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9514FA1-FC10-47CE-81CB-F940B5ED99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089D7-A673-4C5A-8049-629CAFA6E7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22518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81CFF-856D-4B90-B6BF-05B41B85EC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6F5BF1-B9A7-473F-80E3-A39955889034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59C4B-8911-4860-BD1E-B1002BD603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F11CB5-647B-486B-B68A-D04319035E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E02C9-C616-4A7D-834A-B21233698CA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84975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8BA14-AB4E-452F-8228-1A4030AF41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A368E-D4AC-4C30-9A1C-C3E4836E5787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145FD7-D9C9-413C-811F-7ED8F1952A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A9FB6E-7F19-4696-A258-819E3784D7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6B811-E2EF-445E-8CD2-F3EEB3A556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76827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1C5F8DB-9337-42B2-9141-4CE6115E62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E189C93-3079-48F1-8964-494CFA30AA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8457A05-5098-487B-A882-111E50E9F6A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8529DFC-A531-4FDA-9EB5-4D55777C3133}" type="datetimeFigureOut">
              <a:rPr lang="en-US" smtClean="0"/>
              <a:pPr>
                <a:defRPr/>
              </a:pPr>
              <a:t>07-Feb-24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9981F3B-F476-4D54-A55F-E496DF6498B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40831C7-9EFE-4251-8AAA-1BC541EE319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83661F1-4103-4981-B80B-2BAE23C623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350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02" r:id="rId12"/>
    <p:sldLayoutId id="2147483825" r:id="rId13"/>
  </p:sldLayoutIdLst>
  <p:transition>
    <p:randomBar dir="vert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ebp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ebp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88C4"/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524000"/>
            <a:ext cx="8610600" cy="1600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2"/>
                </a:solidFill>
              </a:rPr>
              <a:t>Pass Structure of Assembler</a:t>
            </a:r>
            <a:r>
              <a:rPr lang="en-US" dirty="0"/>
              <a:t>	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2867025"/>
          </a:xfrm>
        </p:spPr>
        <p:txBody>
          <a:bodyPr/>
          <a:lstStyle/>
          <a:p>
            <a:pPr marR="0" eaLnBrk="1" hangingPunct="1"/>
            <a:endParaRPr lang="en-US" dirty="0"/>
          </a:p>
          <a:p>
            <a:pPr marR="0" eaLnBrk="1" hangingPunct="1"/>
            <a:endParaRPr lang="en-US" dirty="0"/>
          </a:p>
          <a:p>
            <a:pPr marR="0" algn="ctr" eaLnBrk="1" hangingPunct="1"/>
            <a:r>
              <a:rPr lang="en-US" sz="4200" b="1" dirty="0">
                <a:solidFill>
                  <a:schemeClr val="bg2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Subject</a:t>
            </a:r>
            <a:r>
              <a:rPr lang="en-US" b="1" dirty="0">
                <a:solidFill>
                  <a:schemeClr val="bg2"/>
                </a:solidFill>
              </a:rPr>
              <a:t> : </a:t>
            </a:r>
            <a:r>
              <a:rPr lang="en-US" sz="4200" b="1" dirty="0">
                <a:solidFill>
                  <a:schemeClr val="bg2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Systems</a:t>
            </a:r>
            <a:r>
              <a:rPr lang="en-US" sz="4000" b="1" dirty="0">
                <a:solidFill>
                  <a:schemeClr val="bg2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4200" b="1" dirty="0">
                <a:solidFill>
                  <a:schemeClr val="bg2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Programming</a:t>
            </a:r>
          </a:p>
        </p:txBody>
      </p:sp>
    </p:spTree>
  </p:cSld>
  <p:clrMapOvr>
    <a:masterClrMapping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318E2-E04A-4B95-8676-78945C51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84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69D51-5B7D-425D-A66F-64F42B3DF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85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42900" y="634119"/>
            <a:ext cx="8001000" cy="762000"/>
          </a:xfrm>
        </p:spPr>
        <p:txBody>
          <a:bodyPr/>
          <a:lstStyle/>
          <a:p>
            <a:pPr eaLnBrk="1" hangingPunct="1"/>
            <a:r>
              <a:rPr lang="en-US" dirty="0"/>
              <a:t>         Single Pass Assembler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6118"/>
            <a:ext cx="8229600" cy="4699881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/>
              <a:t>Forward reference: reference to a label that is defined later in the program.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altLang="zh-TW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altLang="zh-TW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Table of Incomplete Instruction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43400" y="2514600"/>
          <a:ext cx="3352800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887"/>
              </p:ext>
            </p:extLst>
          </p:nvPr>
        </p:nvGraphicFramePr>
        <p:xfrm>
          <a:off x="6438900" y="4593201"/>
          <a:ext cx="251460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8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Instruction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634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Cloud Callout 7"/>
          <p:cNvSpPr/>
          <p:nvPr/>
        </p:nvSpPr>
        <p:spPr>
          <a:xfrm>
            <a:off x="762000" y="3352800"/>
            <a:ext cx="2819400" cy="914400"/>
          </a:xfrm>
          <a:prstGeom prst="cloudCallout">
            <a:avLst>
              <a:gd name="adj1" fmla="val 63072"/>
              <a:gd name="adj2" fmla="val -87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What is Forward reference ??</a:t>
            </a:r>
            <a:r>
              <a:rPr lang="en-US" dirty="0" err="1"/>
              <a:t>Eg</a:t>
            </a:r>
            <a:r>
              <a:rPr lang="en-US" dirty="0"/>
              <a:t>..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550333" y="309034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Single Pass Assembler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52034"/>
            <a:ext cx="7772400" cy="4643966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altLang="zh-TW" dirty="0"/>
              <a:t>Forward reference: reference to a label that is defined later in the program.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altLang="zh-TW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altLang="zh-TW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Table of Incomplete Instruction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43400" y="2514600"/>
          <a:ext cx="3352800" cy="221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56610"/>
              </p:ext>
            </p:extLst>
          </p:nvPr>
        </p:nvGraphicFramePr>
        <p:xfrm>
          <a:off x="6438900" y="4563533"/>
          <a:ext cx="251460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8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Instruction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6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33400" y="3048000"/>
          <a:ext cx="3200400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381000" y="-13716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Single Pass Assembler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81000" y="1005840"/>
            <a:ext cx="8229600" cy="5318760"/>
          </a:xfrm>
        </p:spPr>
        <p:txBody>
          <a:bodyPr/>
          <a:lstStyle/>
          <a:p>
            <a:pPr eaLnBrk="1" hangingPunct="1"/>
            <a:r>
              <a:rPr lang="en-US" altLang="zh-TW" sz="1800" dirty="0"/>
              <a:t>Forward reference: reference to a label that is defined later in the program.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sz="2400" dirty="0"/>
              <a:t>Table of Incomplete Instruction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585586"/>
              </p:ext>
            </p:extLst>
          </p:nvPr>
        </p:nvGraphicFramePr>
        <p:xfrm>
          <a:off x="716844" y="1668780"/>
          <a:ext cx="3200400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631"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74"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874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874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874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874">
                <a:tc>
                  <a:txBody>
                    <a:bodyPr/>
                    <a:lstStyle/>
                    <a:p>
                      <a:r>
                        <a:rPr lang="en-US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" name="Curved Connector 5"/>
          <p:cNvCxnSpPr/>
          <p:nvPr/>
        </p:nvCxnSpPr>
        <p:spPr>
          <a:xfrm rot="10800000" flipV="1">
            <a:off x="914400" y="2667000"/>
            <a:ext cx="1828800" cy="685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5800" y="4800600"/>
          <a:ext cx="2514600" cy="17373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859">
                <a:tc>
                  <a:txBody>
                    <a:bodyPr/>
                    <a:lstStyle/>
                    <a:p>
                      <a:r>
                        <a:rPr lang="en-US" dirty="0"/>
                        <a:t>Instruction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34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34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6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486506"/>
              </p:ext>
            </p:extLst>
          </p:nvPr>
        </p:nvGraphicFramePr>
        <p:xfrm>
          <a:off x="3657600" y="4800600"/>
          <a:ext cx="2590800" cy="171490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491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7621">
                <a:tc>
                  <a:txBody>
                    <a:bodyPr/>
                    <a:lstStyle/>
                    <a:p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926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926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9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873279"/>
              </p:ext>
            </p:extLst>
          </p:nvPr>
        </p:nvGraphicFramePr>
        <p:xfrm>
          <a:off x="3962400" y="1981200"/>
          <a:ext cx="2286000" cy="205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480">
                <a:tc gridSpan="4">
                  <a:txBody>
                    <a:bodyPr/>
                    <a:lstStyle/>
                    <a:p>
                      <a:r>
                        <a:rPr lang="en-US" dirty="0"/>
                        <a:t>Target Code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5588"/>
              </p:ext>
            </p:extLst>
          </p:nvPr>
        </p:nvGraphicFramePr>
        <p:xfrm>
          <a:off x="6570133" y="4495800"/>
          <a:ext cx="2362200" cy="204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 gridSpan="4">
                  <a:txBody>
                    <a:bodyPr/>
                    <a:lstStyle/>
                    <a:p>
                      <a:r>
                        <a:rPr lang="en-US" dirty="0"/>
                        <a:t>Target Code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3" name="Curved Connector 12"/>
          <p:cNvCxnSpPr/>
          <p:nvPr/>
        </p:nvCxnSpPr>
        <p:spPr>
          <a:xfrm>
            <a:off x="2895600" y="3352800"/>
            <a:ext cx="1066800" cy="228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6086475" y="571817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980113" y="5608638"/>
            <a:ext cx="2476500" cy="477837"/>
          </a:xfrm>
          <a:custGeom>
            <a:avLst/>
            <a:gdLst>
              <a:gd name="connsiteX0" fmla="*/ 38155 w 2476519"/>
              <a:gd name="connsiteY0" fmla="*/ 150125 h 477671"/>
              <a:gd name="connsiteX1" fmla="*/ 242871 w 2476519"/>
              <a:gd name="connsiteY1" fmla="*/ 177421 h 477671"/>
              <a:gd name="connsiteX2" fmla="*/ 352053 w 2476519"/>
              <a:gd name="connsiteY2" fmla="*/ 204716 h 477671"/>
              <a:gd name="connsiteX3" fmla="*/ 392996 w 2476519"/>
              <a:gd name="connsiteY3" fmla="*/ 218364 h 477671"/>
              <a:gd name="connsiteX4" fmla="*/ 433940 w 2476519"/>
              <a:gd name="connsiteY4" fmla="*/ 245660 h 477671"/>
              <a:gd name="connsiteX5" fmla="*/ 584065 w 2476519"/>
              <a:gd name="connsiteY5" fmla="*/ 286603 h 477671"/>
              <a:gd name="connsiteX6" fmla="*/ 679599 w 2476519"/>
              <a:gd name="connsiteY6" fmla="*/ 354842 h 477671"/>
              <a:gd name="connsiteX7" fmla="*/ 720543 w 2476519"/>
              <a:gd name="connsiteY7" fmla="*/ 395785 h 477671"/>
              <a:gd name="connsiteX8" fmla="*/ 775134 w 2476519"/>
              <a:gd name="connsiteY8" fmla="*/ 409433 h 477671"/>
              <a:gd name="connsiteX9" fmla="*/ 816077 w 2476519"/>
              <a:gd name="connsiteY9" fmla="*/ 436728 h 477671"/>
              <a:gd name="connsiteX10" fmla="*/ 925259 w 2476519"/>
              <a:gd name="connsiteY10" fmla="*/ 464024 h 477671"/>
              <a:gd name="connsiteX11" fmla="*/ 966202 w 2476519"/>
              <a:gd name="connsiteY11" fmla="*/ 477671 h 477671"/>
              <a:gd name="connsiteX12" fmla="*/ 2044376 w 2476519"/>
              <a:gd name="connsiteY12" fmla="*/ 464024 h 477671"/>
              <a:gd name="connsiteX13" fmla="*/ 2139910 w 2476519"/>
              <a:gd name="connsiteY13" fmla="*/ 436728 h 477671"/>
              <a:gd name="connsiteX14" fmla="*/ 2221796 w 2476519"/>
              <a:gd name="connsiteY14" fmla="*/ 368489 h 477671"/>
              <a:gd name="connsiteX15" fmla="*/ 2262740 w 2476519"/>
              <a:gd name="connsiteY15" fmla="*/ 341194 h 477671"/>
              <a:gd name="connsiteX16" fmla="*/ 2330979 w 2476519"/>
              <a:gd name="connsiteY16" fmla="*/ 272955 h 477671"/>
              <a:gd name="connsiteX17" fmla="*/ 2399217 w 2476519"/>
              <a:gd name="connsiteY17" fmla="*/ 204716 h 477671"/>
              <a:gd name="connsiteX18" fmla="*/ 2453808 w 2476519"/>
              <a:gd name="connsiteY18" fmla="*/ 0 h 477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76519" h="477671">
                <a:moveTo>
                  <a:pt x="38155" y="150125"/>
                </a:moveTo>
                <a:cubicBezTo>
                  <a:pt x="148074" y="186766"/>
                  <a:pt x="0" y="140991"/>
                  <a:pt x="242871" y="177421"/>
                </a:cubicBezTo>
                <a:cubicBezTo>
                  <a:pt x="279970" y="182986"/>
                  <a:pt x="316464" y="192853"/>
                  <a:pt x="352053" y="204716"/>
                </a:cubicBezTo>
                <a:cubicBezTo>
                  <a:pt x="365701" y="209265"/>
                  <a:pt x="380129" y="211930"/>
                  <a:pt x="392996" y="218364"/>
                </a:cubicBezTo>
                <a:cubicBezTo>
                  <a:pt x="407667" y="225700"/>
                  <a:pt x="418581" y="239901"/>
                  <a:pt x="433940" y="245660"/>
                </a:cubicBezTo>
                <a:cubicBezTo>
                  <a:pt x="492543" y="267636"/>
                  <a:pt x="527119" y="248639"/>
                  <a:pt x="584065" y="286603"/>
                </a:cubicBezTo>
                <a:cubicBezTo>
                  <a:pt x="616474" y="308208"/>
                  <a:pt x="649968" y="329444"/>
                  <a:pt x="679599" y="354842"/>
                </a:cubicBezTo>
                <a:cubicBezTo>
                  <a:pt x="694253" y="367403"/>
                  <a:pt x="703785" y="386209"/>
                  <a:pt x="720543" y="395785"/>
                </a:cubicBezTo>
                <a:cubicBezTo>
                  <a:pt x="736829" y="405091"/>
                  <a:pt x="756937" y="404884"/>
                  <a:pt x="775134" y="409433"/>
                </a:cubicBezTo>
                <a:cubicBezTo>
                  <a:pt x="788782" y="418531"/>
                  <a:pt x="800662" y="431123"/>
                  <a:pt x="816077" y="436728"/>
                </a:cubicBezTo>
                <a:cubicBezTo>
                  <a:pt x="851333" y="449548"/>
                  <a:pt x="889670" y="452162"/>
                  <a:pt x="925259" y="464024"/>
                </a:cubicBezTo>
                <a:lnTo>
                  <a:pt x="966202" y="477671"/>
                </a:lnTo>
                <a:lnTo>
                  <a:pt x="2044376" y="464024"/>
                </a:lnTo>
                <a:cubicBezTo>
                  <a:pt x="2053565" y="463803"/>
                  <a:pt x="2126698" y="443334"/>
                  <a:pt x="2139910" y="436728"/>
                </a:cubicBezTo>
                <a:cubicBezTo>
                  <a:pt x="2190741" y="411312"/>
                  <a:pt x="2176516" y="406222"/>
                  <a:pt x="2221796" y="368489"/>
                </a:cubicBezTo>
                <a:cubicBezTo>
                  <a:pt x="2234397" y="357988"/>
                  <a:pt x="2249092" y="350292"/>
                  <a:pt x="2262740" y="341194"/>
                </a:cubicBezTo>
                <a:cubicBezTo>
                  <a:pt x="2335526" y="232014"/>
                  <a:pt x="2239994" y="363940"/>
                  <a:pt x="2330979" y="272955"/>
                </a:cubicBezTo>
                <a:cubicBezTo>
                  <a:pt x="2421967" y="181967"/>
                  <a:pt x="2290031" y="277508"/>
                  <a:pt x="2399217" y="204716"/>
                </a:cubicBezTo>
                <a:cubicBezTo>
                  <a:pt x="2476519" y="88763"/>
                  <a:pt x="2453808" y="155635"/>
                  <a:pt x="2453808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762000" y="167695"/>
            <a:ext cx="7620000" cy="914400"/>
          </a:xfrm>
        </p:spPr>
        <p:txBody>
          <a:bodyPr/>
          <a:lstStyle/>
          <a:p>
            <a:pPr eaLnBrk="1" hangingPunct="1"/>
            <a:r>
              <a:rPr lang="en-US" dirty="0"/>
              <a:t>Single pass Assembler Examples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33400" y="1524000"/>
          <a:ext cx="3291840" cy="524776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22">
                <a:tc gridSpan="4">
                  <a:txBody>
                    <a:bodyPr/>
                    <a:lstStyle/>
                    <a:p>
                      <a:r>
                        <a:rPr lang="en-US" dirty="0"/>
                        <a:t>SOURCE  PROGRAM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AGAIN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AGAIN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99"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‘1’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886200" y="1533525"/>
          <a:ext cx="1905000" cy="51567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3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240">
                <a:tc gridSpan="4">
                  <a:txBody>
                    <a:bodyPr/>
                    <a:lstStyle/>
                    <a:p>
                      <a:r>
                        <a:rPr lang="en-US" dirty="0"/>
                        <a:t>TARGET CODE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295">
                <a:tc>
                  <a:txBody>
                    <a:bodyPr/>
                    <a:lstStyle/>
                    <a:p>
                      <a:r>
                        <a:rPr lang="en-US" sz="1100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975">
                <a:tc>
                  <a:txBody>
                    <a:bodyPr/>
                    <a:lstStyle/>
                    <a:p>
                      <a:r>
                        <a:rPr lang="en-US" sz="11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975">
                <a:tc>
                  <a:txBody>
                    <a:bodyPr/>
                    <a:lstStyle/>
                    <a:p>
                      <a:r>
                        <a:rPr lang="en-US" sz="11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0975">
                <a:tc>
                  <a:txBody>
                    <a:bodyPr/>
                    <a:lstStyle/>
                    <a:p>
                      <a:r>
                        <a:rPr lang="en-US" sz="1100" dirty="0"/>
                        <a:t>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097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6096000" y="1447800"/>
          <a:ext cx="1752600" cy="3383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5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422">
                <a:tc gridSpan="2">
                  <a:txBody>
                    <a:bodyPr/>
                    <a:lstStyle/>
                    <a:p>
                      <a:r>
                        <a:rPr lang="en-US" dirty="0"/>
                        <a:t>TII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</a:t>
                      </a:r>
                      <a:r>
                        <a:rPr lang="en-US" sz="1100" baseline="0" dirty="0"/>
                        <a:t> Address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6096000" y="4876800"/>
          <a:ext cx="1905000" cy="195972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39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722">
                <a:tc gridSpan="2">
                  <a:txBody>
                    <a:bodyPr/>
                    <a:lstStyle/>
                    <a:p>
                      <a:r>
                        <a:rPr lang="en-US" dirty="0"/>
                        <a:t>Symbol 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387">
                <a:tc>
                  <a:txBody>
                    <a:bodyPr/>
                    <a:lstStyle/>
                    <a:p>
                      <a:r>
                        <a:rPr lang="en-US" sz="11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722"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722"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722"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722"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117276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/>
              <a:t>Single pass Assembler Examples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685670"/>
              </p:ext>
            </p:extLst>
          </p:nvPr>
        </p:nvGraphicFramePr>
        <p:xfrm>
          <a:off x="519289" y="1260276"/>
          <a:ext cx="3291840" cy="524776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22">
                <a:tc gridSpan="4">
                  <a:txBody>
                    <a:bodyPr/>
                    <a:lstStyle/>
                    <a:p>
                      <a:r>
                        <a:rPr lang="en-US" dirty="0"/>
                        <a:t>SOURCE  PROGRAM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AGAIN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AGAIN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99"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‘1’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7486668"/>
              </p:ext>
            </p:extLst>
          </p:nvPr>
        </p:nvGraphicFramePr>
        <p:xfrm>
          <a:off x="4008120" y="1135098"/>
          <a:ext cx="1905000" cy="558304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3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22">
                <a:tc gridSpan="4">
                  <a:txBody>
                    <a:bodyPr/>
                    <a:lstStyle/>
                    <a:p>
                      <a:r>
                        <a:rPr lang="en-US" dirty="0"/>
                        <a:t>TARGET CODE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114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99">
                <a:tc>
                  <a:txBody>
                    <a:bodyPr/>
                    <a:lstStyle/>
                    <a:p>
                      <a:r>
                        <a:rPr lang="en-US" sz="1100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3492434"/>
              </p:ext>
            </p:extLst>
          </p:nvPr>
        </p:nvGraphicFramePr>
        <p:xfrm>
          <a:off x="6096000" y="1192196"/>
          <a:ext cx="1752600" cy="3383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5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422">
                <a:tc gridSpan="2">
                  <a:txBody>
                    <a:bodyPr/>
                    <a:lstStyle/>
                    <a:p>
                      <a:r>
                        <a:rPr lang="en-US" dirty="0"/>
                        <a:t>TII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</a:t>
                      </a:r>
                      <a:r>
                        <a:rPr lang="en-US" sz="1100" baseline="0" dirty="0"/>
                        <a:t> Address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0966975"/>
              </p:ext>
            </p:extLst>
          </p:nvPr>
        </p:nvGraphicFramePr>
        <p:xfrm>
          <a:off x="6934200" y="4541520"/>
          <a:ext cx="1828800" cy="2316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97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315">
                <a:tc gridSpan="2">
                  <a:txBody>
                    <a:bodyPr/>
                    <a:lstStyle/>
                    <a:p>
                      <a:r>
                        <a:rPr lang="en-US" dirty="0"/>
                        <a:t>Symbol 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06">
                <a:tc>
                  <a:txBody>
                    <a:bodyPr/>
                    <a:lstStyle/>
                    <a:p>
                      <a:r>
                        <a:rPr lang="en-US" sz="11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596"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596">
                <a:tc>
                  <a:txBody>
                    <a:bodyPr/>
                    <a:lstStyle/>
                    <a:p>
                      <a:r>
                        <a:rPr lang="en-US" sz="1100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596"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596">
                <a:tc>
                  <a:txBody>
                    <a:bodyPr/>
                    <a:lstStyle/>
                    <a:p>
                      <a:r>
                        <a:rPr lang="en-US" sz="1100" dirty="0"/>
                        <a:t>AGAIN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104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596"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1.3 Design of Two Pass Assembler	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PASS I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dirty="0"/>
              <a:t>Separate the symbol, mnemonic opcode,and operand fields.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dirty="0"/>
              <a:t>Build the symbol table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dirty="0"/>
              <a:t>Perform LC processing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dirty="0"/>
              <a:t>Construct intermediate code</a:t>
            </a:r>
          </a:p>
          <a:p>
            <a:pPr eaLnBrk="1" hangingPunct="1"/>
            <a:r>
              <a:rPr lang="en-US" dirty="0"/>
              <a:t>PASS II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dirty="0"/>
              <a:t>Synthesize the target code</a:t>
            </a:r>
          </a:p>
        </p:txBody>
      </p:sp>
    </p:spTree>
  </p:cSld>
  <p:clrMapOvr>
    <a:masterClrMapping/>
  </p:clrMapOvr>
  <p:transition>
    <p:randomBar dir="vert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677274"/>
            <a:ext cx="7772400" cy="1007652"/>
          </a:xfrm>
          <a:prstGeom prst="rect">
            <a:avLst/>
          </a:prstGeom>
        </p:spPr>
        <p:txBody>
          <a:bodyPr vert="horz" wrap="square" lIns="0" tIns="327347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99607">
              <a:spcBef>
                <a:spcPts val="84"/>
              </a:spcBef>
            </a:pPr>
            <a:r>
              <a:rPr dirty="0">
                <a:solidFill>
                  <a:srgbClr val="3A36CA"/>
                </a:solidFill>
              </a:rPr>
              <a:t>Three</a:t>
            </a:r>
            <a:r>
              <a:rPr spc="116" dirty="0">
                <a:solidFill>
                  <a:srgbClr val="3A36CA"/>
                </a:solidFill>
              </a:rPr>
              <a:t> </a:t>
            </a:r>
            <a:r>
              <a:rPr dirty="0">
                <a:solidFill>
                  <a:srgbClr val="3636C1"/>
                </a:solidFill>
              </a:rPr>
              <a:t>Main</a:t>
            </a:r>
            <a:r>
              <a:rPr spc="28" dirty="0">
                <a:solidFill>
                  <a:srgbClr val="3636C1"/>
                </a:solidFill>
              </a:rPr>
              <a:t> </a:t>
            </a:r>
            <a:r>
              <a:rPr dirty="0">
                <a:solidFill>
                  <a:srgbClr val="3334CD"/>
                </a:solidFill>
              </a:rPr>
              <a:t>Data</a:t>
            </a:r>
            <a:r>
              <a:rPr spc="11" dirty="0">
                <a:solidFill>
                  <a:srgbClr val="3334CD"/>
                </a:solidFill>
              </a:rPr>
              <a:t> </a:t>
            </a:r>
            <a:r>
              <a:rPr spc="-7" dirty="0"/>
              <a:t>Structures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023" y="1913930"/>
            <a:ext cx="6704577" cy="1814105"/>
          </a:xfrm>
          <a:prstGeom prst="rect">
            <a:avLst/>
          </a:prstGeom>
        </p:spPr>
        <p:txBody>
          <a:bodyPr vert="horz" wrap="square" lIns="0" tIns="104031" rIns="0" bIns="0" rtlCol="0">
            <a:spAutoFit/>
          </a:bodyPr>
          <a:lstStyle/>
          <a:p>
            <a:pPr marL="356282" indent="-347799">
              <a:spcBef>
                <a:spcPts val="819"/>
              </a:spcBef>
              <a:buChar char="•"/>
              <a:tabLst>
                <a:tab pos="356282" algn="l"/>
                <a:tab pos="356728" algn="l"/>
              </a:tabLst>
            </a:pPr>
            <a:r>
              <a:rPr sz="3269" spc="-39" dirty="0">
                <a:solidFill>
                  <a:schemeClr val="tx1"/>
                </a:solidFill>
                <a:latin typeface="+mn-lt"/>
                <a:cs typeface="Times New Roman"/>
              </a:rPr>
              <a:t>Operation</a:t>
            </a:r>
            <a:r>
              <a:rPr sz="3269" spc="-2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3269" dirty="0">
                <a:solidFill>
                  <a:schemeClr val="tx1"/>
                </a:solidFill>
                <a:latin typeface="+mn-lt"/>
                <a:cs typeface="Times New Roman"/>
              </a:rPr>
              <a:t>Code</a:t>
            </a:r>
            <a:r>
              <a:rPr sz="3269" spc="-12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3269" spc="-14" dirty="0">
                <a:solidFill>
                  <a:schemeClr val="tx1"/>
                </a:solidFill>
                <a:latin typeface="+mn-lt"/>
                <a:cs typeface="Times New Roman"/>
              </a:rPr>
              <a:t>Table</a:t>
            </a:r>
            <a:r>
              <a:rPr sz="3269" spc="-18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3269" spc="-53" dirty="0">
                <a:solidFill>
                  <a:schemeClr val="tx1"/>
                </a:solidFill>
                <a:latin typeface="+mn-lt"/>
                <a:cs typeface="Times New Roman"/>
              </a:rPr>
              <a:t>(OPTAB)</a:t>
            </a:r>
            <a:endParaRPr sz="3269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353603" indent="-345120">
              <a:spcBef>
                <a:spcPts val="752"/>
              </a:spcBef>
              <a:buChar char="•"/>
              <a:tabLst>
                <a:tab pos="353603" algn="l"/>
                <a:tab pos="354050" algn="l"/>
              </a:tabLst>
            </a:pPr>
            <a:r>
              <a:rPr sz="3269" spc="-21" dirty="0">
                <a:solidFill>
                  <a:schemeClr val="tx1"/>
                </a:solidFill>
                <a:latin typeface="+mn-lt"/>
                <a:cs typeface="Times New Roman"/>
              </a:rPr>
              <a:t>Location</a:t>
            </a:r>
            <a:r>
              <a:rPr sz="3269" spc="-13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3269" spc="-21" dirty="0">
                <a:solidFill>
                  <a:schemeClr val="tx1"/>
                </a:solidFill>
                <a:latin typeface="+mn-lt"/>
                <a:cs typeface="Times New Roman"/>
              </a:rPr>
              <a:t>Counter</a:t>
            </a:r>
            <a:r>
              <a:rPr sz="3269" spc="-15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3269" spc="-7" dirty="0">
                <a:solidFill>
                  <a:schemeClr val="tx1"/>
                </a:solidFill>
                <a:latin typeface="+mn-lt"/>
                <a:cs typeface="Times New Roman"/>
              </a:rPr>
              <a:t>(LOCCTR)</a:t>
            </a:r>
            <a:endParaRPr sz="3269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354050" indent="-345567">
              <a:spcBef>
                <a:spcPts val="752"/>
              </a:spcBef>
              <a:buChar char="•"/>
              <a:tabLst>
                <a:tab pos="354050" algn="l"/>
                <a:tab pos="354496" algn="l"/>
              </a:tabLst>
            </a:pPr>
            <a:r>
              <a:rPr sz="3234" dirty="0">
                <a:solidFill>
                  <a:schemeClr val="tx1"/>
                </a:solidFill>
                <a:latin typeface="+mn-lt"/>
                <a:cs typeface="Times New Roman"/>
              </a:rPr>
              <a:t>Symbol</a:t>
            </a:r>
            <a:r>
              <a:rPr sz="3234" spc="-10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3234" dirty="0">
                <a:solidFill>
                  <a:schemeClr val="tx1"/>
                </a:solidFill>
                <a:latin typeface="+mn-lt"/>
                <a:cs typeface="Times New Roman"/>
              </a:rPr>
              <a:t>Table</a:t>
            </a:r>
            <a:r>
              <a:rPr sz="3234" spc="-179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3234" spc="-7" dirty="0">
                <a:solidFill>
                  <a:schemeClr val="tx1"/>
                </a:solidFill>
                <a:latin typeface="+mn-lt"/>
                <a:cs typeface="Times New Roman"/>
              </a:rPr>
              <a:t>(SYMTAB)</a:t>
            </a:r>
            <a:endParaRPr sz="3234" dirty="0">
              <a:solidFill>
                <a:schemeClr val="tx1"/>
              </a:solidFill>
              <a:latin typeface="+mn-lt"/>
              <a:cs typeface="Times New Roman"/>
            </a:endParaRPr>
          </a:p>
        </p:txBody>
      </p:sp>
    </p:spTree>
  </p:cSld>
  <p:clrMapOvr>
    <a:masterClrMapping/>
  </p:clrMapOvr>
  <p:transition>
    <p:randomBar dir="vert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0757" y="152400"/>
            <a:ext cx="7182486" cy="1363242"/>
          </a:xfrm>
          <a:prstGeom prst="rect">
            <a:avLst/>
          </a:prstGeom>
        </p:spPr>
        <p:txBody>
          <a:bodyPr vert="horz" wrap="square" lIns="0" tIns="1071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84"/>
              </a:spcBef>
              <a:tabLst>
                <a:tab pos="2170283" algn="l"/>
              </a:tabLst>
            </a:pPr>
            <a:r>
              <a:rPr sz="4394" spc="-7" dirty="0">
                <a:solidFill>
                  <a:srgbClr val="3331BF"/>
                </a:solidFill>
              </a:rPr>
              <a:t>OPTAB</a:t>
            </a:r>
            <a:r>
              <a:rPr sz="4394" dirty="0">
                <a:solidFill>
                  <a:srgbClr val="3331BF"/>
                </a:solidFill>
              </a:rPr>
              <a:t>	</a:t>
            </a:r>
            <a:r>
              <a:rPr sz="4394" dirty="0">
                <a:solidFill>
                  <a:srgbClr val="382FCA"/>
                </a:solidFill>
              </a:rPr>
              <a:t>operation</a:t>
            </a:r>
            <a:r>
              <a:rPr sz="4394" spc="88" dirty="0">
                <a:solidFill>
                  <a:srgbClr val="382FCA"/>
                </a:solidFill>
              </a:rPr>
              <a:t> </a:t>
            </a:r>
            <a:r>
              <a:rPr sz="4394" dirty="0">
                <a:solidFill>
                  <a:srgbClr val="342DC3"/>
                </a:solidFill>
              </a:rPr>
              <a:t>code</a:t>
            </a:r>
            <a:r>
              <a:rPr sz="4394" spc="-172" dirty="0">
                <a:solidFill>
                  <a:srgbClr val="342DC3"/>
                </a:solidFill>
              </a:rPr>
              <a:t> </a:t>
            </a:r>
            <a:r>
              <a:rPr sz="4394" spc="-7" dirty="0">
                <a:solidFill>
                  <a:srgbClr val="3B31C8"/>
                </a:solidFill>
              </a:rPr>
              <a:t>table</a:t>
            </a:r>
            <a:endParaRPr sz="4394" dirty="0"/>
          </a:p>
        </p:txBody>
      </p:sp>
      <p:sp>
        <p:nvSpPr>
          <p:cNvPr id="5" name="object 5"/>
          <p:cNvSpPr txBox="1"/>
          <p:nvPr/>
        </p:nvSpPr>
        <p:spPr>
          <a:xfrm>
            <a:off x="192852" y="1219200"/>
            <a:ext cx="8758296" cy="5350408"/>
          </a:xfrm>
          <a:prstGeom prst="rect">
            <a:avLst/>
          </a:prstGeom>
        </p:spPr>
        <p:txBody>
          <a:bodyPr vert="horz" wrap="square" lIns="0" tIns="35719" rIns="0" bIns="0" rtlCol="0">
            <a:spAutoFit/>
          </a:bodyPr>
          <a:lstStyle/>
          <a:p>
            <a:pPr marL="355388" indent="-346013">
              <a:spcBef>
                <a:spcPts val="281"/>
              </a:spcBef>
              <a:buChar char="•"/>
              <a:tabLst>
                <a:tab pos="355388" algn="l"/>
                <a:tab pos="355835" algn="l"/>
              </a:tabLst>
            </a:pPr>
            <a:r>
              <a:rPr sz="2707" spc="-7" dirty="0">
                <a:solidFill>
                  <a:schemeClr val="tx1"/>
                </a:solidFill>
                <a:latin typeface="+mn-lt"/>
                <a:cs typeface="Times New Roman"/>
              </a:rPr>
              <a:t>Content</a:t>
            </a:r>
            <a:endParaRPr sz="2707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742477" marR="3572" lvl="1" indent="-274132">
              <a:lnSpc>
                <a:spcPts val="2601"/>
              </a:lnSpc>
              <a:spcBef>
                <a:spcPts val="541"/>
              </a:spcBef>
              <a:buClr>
                <a:srgbClr val="313131"/>
              </a:buClr>
              <a:buChar char="—"/>
              <a:tabLst>
                <a:tab pos="742477" algn="l"/>
                <a:tab pos="742924" algn="l"/>
              </a:tabLst>
            </a:pP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The</a:t>
            </a:r>
            <a:r>
              <a:rPr sz="2426" spc="-109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mapping</a:t>
            </a:r>
            <a:r>
              <a:rPr sz="2426" spc="-3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7" dirty="0">
                <a:solidFill>
                  <a:schemeClr val="tx1"/>
                </a:solidFill>
                <a:latin typeface="+mn-lt"/>
                <a:cs typeface="Times New Roman"/>
              </a:rPr>
              <a:t>between</a:t>
            </a:r>
            <a:r>
              <a:rPr sz="2426" spc="2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7" dirty="0">
                <a:solidFill>
                  <a:schemeClr val="tx1"/>
                </a:solidFill>
                <a:latin typeface="+mn-lt"/>
                <a:cs typeface="Times New Roman"/>
              </a:rPr>
              <a:t>mnemonic</a:t>
            </a:r>
            <a:r>
              <a:rPr sz="2426" spc="-56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and</a:t>
            </a:r>
            <a:r>
              <a:rPr sz="2426" spc="-11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machine</a:t>
            </a:r>
            <a:r>
              <a:rPr sz="2426" spc="-56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code.</a:t>
            </a:r>
            <a:r>
              <a:rPr sz="2426" spc="-11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32" dirty="0">
                <a:solidFill>
                  <a:schemeClr val="tx1"/>
                </a:solidFill>
                <a:latin typeface="+mn-lt"/>
                <a:cs typeface="Times New Roman"/>
              </a:rPr>
              <a:t>Also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include</a:t>
            </a:r>
            <a:r>
              <a:rPr sz="2426" spc="-6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the</a:t>
            </a:r>
            <a:r>
              <a:rPr sz="2426" spc="-7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18" dirty="0">
                <a:solidFill>
                  <a:schemeClr val="tx1"/>
                </a:solidFill>
                <a:latin typeface="+mn-lt"/>
                <a:cs typeface="Times New Roman"/>
              </a:rPr>
              <a:t>instruction</a:t>
            </a:r>
            <a:r>
              <a:rPr sz="2426" spc="39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format,</a:t>
            </a:r>
            <a:r>
              <a:rPr sz="2426" spc="-9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available</a:t>
            </a:r>
            <a:r>
              <a:rPr sz="2426" spc="-6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7" dirty="0">
                <a:solidFill>
                  <a:schemeClr val="tx1"/>
                </a:solidFill>
                <a:latin typeface="+mn-lt"/>
                <a:cs typeface="Times New Roman"/>
              </a:rPr>
              <a:t>addressing modes,</a:t>
            </a:r>
            <a:r>
              <a:rPr sz="2426" spc="-6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and</a:t>
            </a:r>
            <a:r>
              <a:rPr sz="2426" spc="-141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length</a:t>
            </a:r>
            <a:r>
              <a:rPr sz="2426" spc="-11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7" dirty="0">
                <a:solidFill>
                  <a:schemeClr val="tx1"/>
                </a:solidFill>
                <a:latin typeface="+mn-lt"/>
                <a:cs typeface="Times New Roman"/>
              </a:rPr>
              <a:t>information.</a:t>
            </a:r>
            <a:endParaRPr sz="2426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355388" indent="-346013">
              <a:spcBef>
                <a:spcPts val="394"/>
              </a:spcBef>
              <a:buChar char="•"/>
              <a:tabLst>
                <a:tab pos="355388" algn="l"/>
                <a:tab pos="355835" algn="l"/>
              </a:tabLst>
            </a:pPr>
            <a:r>
              <a:rPr sz="2707" spc="-7" dirty="0">
                <a:solidFill>
                  <a:schemeClr val="tx1"/>
                </a:solidFill>
                <a:latin typeface="+mn-lt"/>
                <a:cs typeface="Times New Roman"/>
              </a:rPr>
              <a:t>Characteristic</a:t>
            </a:r>
            <a:endParaRPr sz="2707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741138" lvl="1" indent="-272792">
              <a:spcBef>
                <a:spcPts val="302"/>
              </a:spcBef>
              <a:buClr>
                <a:srgbClr val="343434"/>
              </a:buClr>
              <a:buChar char="—"/>
              <a:tabLst>
                <a:tab pos="741138" algn="l"/>
                <a:tab pos="741584" algn="l"/>
              </a:tabLst>
            </a:pP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Static</a:t>
            </a:r>
            <a:r>
              <a:rPr sz="2426" spc="-7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table.</a:t>
            </a:r>
            <a:r>
              <a:rPr sz="2426" spc="-7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The</a:t>
            </a:r>
            <a:r>
              <a:rPr sz="2426" spc="-7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content</a:t>
            </a:r>
            <a:r>
              <a:rPr sz="2426" spc="-4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will</a:t>
            </a:r>
            <a:r>
              <a:rPr sz="2426" spc="-6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never</a:t>
            </a:r>
            <a:r>
              <a:rPr sz="2426" spc="-4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7" dirty="0">
                <a:solidFill>
                  <a:schemeClr val="tx1"/>
                </a:solidFill>
                <a:latin typeface="+mn-lt"/>
                <a:cs typeface="Times New Roman"/>
              </a:rPr>
              <a:t>change.</a:t>
            </a:r>
            <a:endParaRPr sz="2426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350031" indent="-341548">
              <a:spcBef>
                <a:spcPts val="358"/>
              </a:spcBef>
              <a:buChar char="•"/>
              <a:tabLst>
                <a:tab pos="350031" algn="l"/>
                <a:tab pos="350478" algn="l"/>
              </a:tabLst>
            </a:pPr>
            <a:r>
              <a:rPr sz="2777" spc="-7" dirty="0">
                <a:solidFill>
                  <a:schemeClr val="tx1"/>
                </a:solidFill>
                <a:latin typeface="+mn-lt"/>
                <a:cs typeface="Times New Roman"/>
              </a:rPr>
              <a:t>Implementation</a:t>
            </a:r>
            <a:endParaRPr sz="2777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741138" marR="846058" indent="-893">
              <a:lnSpc>
                <a:spcPts val="2601"/>
              </a:lnSpc>
              <a:spcBef>
                <a:spcPts val="527"/>
              </a:spcBef>
            </a:pPr>
            <a:r>
              <a:rPr sz="2461" spc="-14" dirty="0">
                <a:solidFill>
                  <a:schemeClr val="tx1"/>
                </a:solidFill>
                <a:latin typeface="+mn-lt"/>
                <a:cs typeface="Times New Roman"/>
              </a:rPr>
              <a:t>Array</a:t>
            </a:r>
            <a:r>
              <a:rPr sz="2461" spc="-12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or</a:t>
            </a:r>
            <a:r>
              <a:rPr sz="2461" spc="-12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hash</a:t>
            </a:r>
            <a:r>
              <a:rPr sz="2461" spc="-7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14" dirty="0">
                <a:solidFill>
                  <a:schemeClr val="tx1"/>
                </a:solidFill>
                <a:latin typeface="+mn-lt"/>
                <a:cs typeface="Times New Roman"/>
              </a:rPr>
              <a:t>table.</a:t>
            </a:r>
            <a:r>
              <a:rPr sz="2461" spc="-141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14" dirty="0">
                <a:solidFill>
                  <a:schemeClr val="tx1"/>
                </a:solidFill>
                <a:latin typeface="+mn-lt"/>
                <a:cs typeface="Times New Roman"/>
              </a:rPr>
              <a:t>Because</a:t>
            </a:r>
            <a:r>
              <a:rPr sz="2461" spc="-3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14" dirty="0">
                <a:solidFill>
                  <a:schemeClr val="tx1"/>
                </a:solidFill>
                <a:latin typeface="+mn-lt"/>
                <a:cs typeface="Times New Roman"/>
              </a:rPr>
              <a:t>the</a:t>
            </a:r>
            <a:r>
              <a:rPr sz="2461" spc="-13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content</a:t>
            </a:r>
            <a:r>
              <a:rPr sz="2461" spc="-46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will</a:t>
            </a:r>
            <a:r>
              <a:rPr sz="2461" spc="-3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56" dirty="0">
                <a:solidFill>
                  <a:schemeClr val="tx1"/>
                </a:solidFill>
                <a:latin typeface="+mn-lt"/>
                <a:cs typeface="Times New Roman"/>
              </a:rPr>
              <a:t>never </a:t>
            </a: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change,</a:t>
            </a:r>
            <a:r>
              <a:rPr sz="2461" spc="-91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35" dirty="0">
                <a:solidFill>
                  <a:schemeClr val="tx1"/>
                </a:solidFill>
                <a:latin typeface="+mn-lt"/>
                <a:cs typeface="Times New Roman"/>
              </a:rPr>
              <a:t>we</a:t>
            </a:r>
            <a:r>
              <a:rPr sz="2461" spc="-12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can</a:t>
            </a:r>
            <a:r>
              <a:rPr sz="2461" spc="-8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14" dirty="0">
                <a:solidFill>
                  <a:schemeClr val="tx1"/>
                </a:solidFill>
                <a:latin typeface="+mn-lt"/>
                <a:cs typeface="Times New Roman"/>
              </a:rPr>
              <a:t>optimize</a:t>
            </a:r>
            <a:r>
              <a:rPr sz="2461" spc="-3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its</a:t>
            </a:r>
            <a:r>
              <a:rPr sz="2461" spc="-12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25" dirty="0">
                <a:solidFill>
                  <a:schemeClr val="tx1"/>
                </a:solidFill>
                <a:latin typeface="+mn-lt"/>
                <a:cs typeface="Times New Roman"/>
              </a:rPr>
              <a:t>search</a:t>
            </a:r>
            <a:r>
              <a:rPr sz="2461" spc="-6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speed.</a:t>
            </a:r>
            <a:endParaRPr sz="2461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355835" marR="462988" indent="-346459">
              <a:lnSpc>
                <a:spcPts val="3094"/>
              </a:lnSpc>
              <a:spcBef>
                <a:spcPts val="661"/>
              </a:spcBef>
              <a:buChar char="•"/>
              <a:tabLst>
                <a:tab pos="350031" algn="l"/>
                <a:tab pos="350478" algn="l"/>
              </a:tabLst>
            </a:pP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In</a:t>
            </a:r>
            <a:r>
              <a:rPr sz="2707" spc="13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pass</a:t>
            </a:r>
            <a:r>
              <a:rPr sz="2707" spc="14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1,</a:t>
            </a:r>
            <a:r>
              <a:rPr sz="2707" spc="3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OPTAB</a:t>
            </a:r>
            <a:r>
              <a:rPr sz="2707" spc="23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is</a:t>
            </a:r>
            <a:r>
              <a:rPr sz="2707" spc="2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used</a:t>
            </a:r>
            <a:r>
              <a:rPr sz="2707" spc="26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to</a:t>
            </a:r>
            <a:r>
              <a:rPr sz="2707" spc="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look</a:t>
            </a:r>
            <a:r>
              <a:rPr sz="2707" spc="13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up</a:t>
            </a:r>
            <a:r>
              <a:rPr sz="2707" spc="9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and</a:t>
            </a:r>
            <a:r>
              <a:rPr sz="2707" spc="14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spc="-7" dirty="0">
                <a:solidFill>
                  <a:schemeClr val="tx1"/>
                </a:solidFill>
                <a:latin typeface="+mn-lt"/>
                <a:cs typeface="Times New Roman"/>
              </a:rPr>
              <a:t>validate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mnemonics</a:t>
            </a:r>
            <a:r>
              <a:rPr sz="2707" spc="32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in</a:t>
            </a:r>
            <a:r>
              <a:rPr sz="2707" spc="116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the</a:t>
            </a:r>
            <a:r>
              <a:rPr sz="2707" spc="6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source</a:t>
            </a:r>
            <a:r>
              <a:rPr sz="2707" spc="26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spc="-7" dirty="0">
                <a:solidFill>
                  <a:schemeClr val="tx1"/>
                </a:solidFill>
                <a:latin typeface="+mn-lt"/>
                <a:cs typeface="Times New Roman"/>
              </a:rPr>
              <a:t>program.</a:t>
            </a:r>
            <a:endParaRPr sz="2707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349585" indent="-341102">
              <a:lnSpc>
                <a:spcPts val="3287"/>
              </a:lnSpc>
              <a:spcBef>
                <a:spcPts val="190"/>
              </a:spcBef>
              <a:buChar char="•"/>
              <a:tabLst>
                <a:tab pos="349585" algn="l"/>
                <a:tab pos="350478" algn="l"/>
                <a:tab pos="7516744" algn="l"/>
              </a:tabLst>
            </a:pPr>
            <a:r>
              <a:rPr sz="2812" dirty="0">
                <a:solidFill>
                  <a:schemeClr val="tx1"/>
                </a:solidFill>
                <a:latin typeface="+mn-lt"/>
                <a:cs typeface="Times New Roman"/>
              </a:rPr>
              <a:t>In</a:t>
            </a:r>
            <a:r>
              <a:rPr sz="2812" spc="-5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812" dirty="0">
                <a:solidFill>
                  <a:schemeClr val="tx1"/>
                </a:solidFill>
                <a:latin typeface="+mn-lt"/>
                <a:cs typeface="Times New Roman"/>
              </a:rPr>
              <a:t>pass</a:t>
            </a:r>
            <a:r>
              <a:rPr sz="2812" spc="-6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812" dirty="0">
                <a:solidFill>
                  <a:schemeClr val="tx1"/>
                </a:solidFill>
                <a:latin typeface="+mn-lt"/>
                <a:cs typeface="Times New Roman"/>
              </a:rPr>
              <a:t>2,</a:t>
            </a:r>
            <a:r>
              <a:rPr sz="2812" spc="-13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812" dirty="0">
                <a:solidFill>
                  <a:schemeClr val="tx1"/>
                </a:solidFill>
                <a:latin typeface="+mn-lt"/>
                <a:cs typeface="Times New Roman"/>
              </a:rPr>
              <a:t>OPTAB</a:t>
            </a:r>
            <a:r>
              <a:rPr sz="2812" spc="3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812" dirty="0">
                <a:solidFill>
                  <a:schemeClr val="tx1"/>
                </a:solidFill>
                <a:latin typeface="+mn-lt"/>
                <a:cs typeface="Times New Roman"/>
              </a:rPr>
              <a:t>is</a:t>
            </a:r>
            <a:r>
              <a:rPr sz="2812" spc="-13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812" dirty="0">
                <a:solidFill>
                  <a:schemeClr val="tx1"/>
                </a:solidFill>
                <a:latin typeface="+mn-lt"/>
                <a:cs typeface="Times New Roman"/>
              </a:rPr>
              <a:t>used</a:t>
            </a:r>
            <a:r>
              <a:rPr sz="2812" spc="-2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812" dirty="0">
                <a:solidFill>
                  <a:schemeClr val="tx1"/>
                </a:solidFill>
                <a:latin typeface="+mn-lt"/>
                <a:cs typeface="Times New Roman"/>
              </a:rPr>
              <a:t>to</a:t>
            </a:r>
            <a:r>
              <a:rPr sz="2812" spc="-8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812" dirty="0">
                <a:solidFill>
                  <a:schemeClr val="tx1"/>
                </a:solidFill>
                <a:latin typeface="+mn-lt"/>
                <a:cs typeface="Times New Roman"/>
              </a:rPr>
              <a:t>translate</a:t>
            </a:r>
            <a:r>
              <a:rPr sz="2812" spc="1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812" spc="-7" dirty="0">
                <a:solidFill>
                  <a:schemeClr val="tx1"/>
                </a:solidFill>
                <a:latin typeface="+mn-lt"/>
                <a:cs typeface="Times New Roman"/>
              </a:rPr>
              <a:t>mnemonics</a:t>
            </a:r>
            <a:r>
              <a:rPr sz="2812" dirty="0">
                <a:solidFill>
                  <a:schemeClr val="tx1"/>
                </a:solidFill>
                <a:latin typeface="+mn-lt"/>
                <a:cs typeface="Times New Roman"/>
              </a:rPr>
              <a:t>	</a:t>
            </a:r>
            <a:r>
              <a:rPr sz="2812" spc="-18" dirty="0">
                <a:solidFill>
                  <a:schemeClr val="tx1"/>
                </a:solidFill>
                <a:latin typeface="+mn-lt"/>
                <a:cs typeface="Times New Roman"/>
              </a:rPr>
              <a:t>to</a:t>
            </a:r>
            <a:endParaRPr sz="2812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355835">
              <a:lnSpc>
                <a:spcPts val="3160"/>
              </a:lnSpc>
            </a:pPr>
            <a:r>
              <a:rPr sz="2707" dirty="0">
                <a:solidFill>
                  <a:schemeClr val="tx1"/>
                </a:solidFill>
                <a:latin typeface="+mn-lt"/>
                <a:cs typeface="Times New Roman"/>
              </a:rPr>
              <a:t>machine</a:t>
            </a:r>
            <a:r>
              <a:rPr sz="2707" spc="35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707" spc="-7" dirty="0">
                <a:solidFill>
                  <a:schemeClr val="tx1"/>
                </a:solidFill>
                <a:latin typeface="+mn-lt"/>
                <a:cs typeface="Times New Roman"/>
              </a:rPr>
              <a:t>instructions.</a:t>
            </a:r>
            <a:endParaRPr sz="2707" dirty="0">
              <a:solidFill>
                <a:schemeClr val="tx1"/>
              </a:solidFill>
              <a:latin typeface="+mn-lt"/>
              <a:cs typeface="Times New Roman"/>
            </a:endParaRPr>
          </a:p>
        </p:txBody>
      </p:sp>
    </p:spTree>
  </p:cSld>
  <p:clrMapOvr>
    <a:masterClrMapping/>
  </p:clrMapOvr>
  <p:transition>
    <p:randomBar dir="vert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258617"/>
            <a:ext cx="5286375" cy="5000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58852" y="4652516"/>
            <a:ext cx="181273" cy="0"/>
          </a:xfrm>
          <a:custGeom>
            <a:avLst/>
            <a:gdLst/>
            <a:ahLst/>
            <a:cxnLst/>
            <a:rect l="l" t="t" r="r" b="b"/>
            <a:pathLst>
              <a:path w="257810">
                <a:moveTo>
                  <a:pt x="0" y="0"/>
                </a:moveTo>
                <a:lnTo>
                  <a:pt x="257809" y="0"/>
                </a:lnTo>
              </a:path>
            </a:pathLst>
          </a:custGeom>
          <a:ln w="3175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 sz="1969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400" y="226240"/>
            <a:ext cx="7600165" cy="564818"/>
          </a:xfrm>
          <a:prstGeom prst="rect">
            <a:avLst/>
          </a:prstGeom>
        </p:spPr>
        <p:txBody>
          <a:bodyPr vert="horz" wrap="square" lIns="0" tIns="1071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84"/>
              </a:spcBef>
              <a:tabLst>
                <a:tab pos="4258863" algn="l"/>
              </a:tabLst>
            </a:pPr>
            <a:r>
              <a:rPr sz="3600" dirty="0">
                <a:solidFill>
                  <a:srgbClr val="3D3ACF"/>
                </a:solidFill>
              </a:rPr>
              <a:t>Location</a:t>
            </a:r>
            <a:r>
              <a:rPr sz="3600" spc="74" dirty="0">
                <a:solidFill>
                  <a:srgbClr val="3D3ACF"/>
                </a:solidFill>
              </a:rPr>
              <a:t> </a:t>
            </a:r>
            <a:r>
              <a:rPr sz="3600" spc="-7" dirty="0">
                <a:solidFill>
                  <a:srgbClr val="3834CD"/>
                </a:solidFill>
              </a:rPr>
              <a:t>Counter</a:t>
            </a:r>
            <a:r>
              <a:rPr sz="3600" dirty="0">
                <a:solidFill>
                  <a:srgbClr val="3834CD"/>
                </a:solidFill>
              </a:rPr>
              <a:t>	</a:t>
            </a:r>
            <a:r>
              <a:rPr sz="3200" spc="-21" dirty="0">
                <a:solidFill>
                  <a:srgbClr val="383AB5"/>
                </a:solidFill>
              </a:rPr>
              <a:t>LOCCTR</a:t>
            </a:r>
            <a:endParaRPr sz="3600" spc="-21" dirty="0">
              <a:solidFill>
                <a:srgbClr val="383AB5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482203" y="1393032"/>
            <a:ext cx="7823597" cy="4184469"/>
          </a:xfrm>
          <a:prstGeom prst="rect">
            <a:avLst/>
          </a:prstGeom>
        </p:spPr>
        <p:txBody>
          <a:bodyPr vert="horz" wrap="square" lIns="0" tIns="12055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56728" indent="-347799">
              <a:lnSpc>
                <a:spcPts val="3118"/>
              </a:lnSpc>
              <a:spcBef>
                <a:spcPts val="95"/>
              </a:spcBef>
              <a:tabLst>
                <a:tab pos="356728" algn="l"/>
                <a:tab pos="357621" algn="l"/>
              </a:tabLst>
            </a:pPr>
            <a:r>
              <a:rPr sz="2800" dirty="0"/>
              <a:t>This</a:t>
            </a:r>
            <a:r>
              <a:rPr sz="2800" spc="229" dirty="0"/>
              <a:t> </a:t>
            </a:r>
            <a:r>
              <a:rPr sz="2800" dirty="0"/>
              <a:t>variable</a:t>
            </a:r>
            <a:r>
              <a:rPr sz="2800" spc="221" dirty="0"/>
              <a:t> </a:t>
            </a:r>
            <a:r>
              <a:rPr sz="2800" dirty="0"/>
              <a:t>can</a:t>
            </a:r>
            <a:r>
              <a:rPr sz="2800" spc="143" dirty="0"/>
              <a:t> </a:t>
            </a:r>
            <a:r>
              <a:rPr sz="2800" dirty="0"/>
              <a:t>help</a:t>
            </a:r>
            <a:r>
              <a:rPr sz="2800" spc="218" dirty="0"/>
              <a:t> </a:t>
            </a:r>
            <a:r>
              <a:rPr sz="2800" dirty="0"/>
              <a:t>in</a:t>
            </a:r>
            <a:r>
              <a:rPr sz="2800" spc="169" dirty="0"/>
              <a:t> </a:t>
            </a:r>
            <a:r>
              <a:rPr sz="2800" dirty="0"/>
              <a:t>the</a:t>
            </a:r>
            <a:r>
              <a:rPr sz="2800" spc="207" dirty="0"/>
              <a:t> </a:t>
            </a:r>
            <a:r>
              <a:rPr sz="2800" dirty="0"/>
              <a:t>assignment</a:t>
            </a:r>
            <a:r>
              <a:rPr sz="2800" spc="288" dirty="0"/>
              <a:t> </a:t>
            </a:r>
            <a:r>
              <a:rPr sz="2800" spc="-18" dirty="0"/>
              <a:t>o</a:t>
            </a:r>
            <a:r>
              <a:rPr lang="en-US" sz="2800" spc="-18" dirty="0"/>
              <a:t>f </a:t>
            </a:r>
            <a:r>
              <a:rPr sz="2800" spc="-7" dirty="0"/>
              <a:t>addresses.</a:t>
            </a:r>
            <a:endParaRPr sz="2800" dirty="0"/>
          </a:p>
          <a:p>
            <a:pPr marL="363872" marR="10268" indent="-355388">
              <a:lnSpc>
                <a:spcPts val="3094"/>
              </a:lnSpc>
              <a:spcBef>
                <a:spcPts val="668"/>
              </a:spcBef>
              <a:tabLst>
                <a:tab pos="358514" algn="l"/>
                <a:tab pos="358961" algn="l"/>
              </a:tabLst>
            </a:pPr>
            <a:r>
              <a:rPr sz="2777" dirty="0"/>
              <a:t>It</a:t>
            </a:r>
            <a:r>
              <a:rPr sz="2777" spc="-42" dirty="0"/>
              <a:t> </a:t>
            </a:r>
            <a:r>
              <a:rPr sz="2777" dirty="0"/>
              <a:t>is</a:t>
            </a:r>
            <a:r>
              <a:rPr sz="2777" spc="-63" dirty="0"/>
              <a:t> </a:t>
            </a:r>
            <a:r>
              <a:rPr sz="2777" dirty="0"/>
              <a:t>initialized</a:t>
            </a:r>
            <a:r>
              <a:rPr sz="2777" spc="98" dirty="0"/>
              <a:t> </a:t>
            </a:r>
            <a:r>
              <a:rPr sz="2777" dirty="0"/>
              <a:t>to</a:t>
            </a:r>
            <a:r>
              <a:rPr sz="2777" spc="-70" dirty="0"/>
              <a:t> </a:t>
            </a:r>
            <a:r>
              <a:rPr sz="2777" dirty="0"/>
              <a:t>the</a:t>
            </a:r>
            <a:r>
              <a:rPr sz="2777" spc="-25" dirty="0"/>
              <a:t> </a:t>
            </a:r>
            <a:r>
              <a:rPr sz="2777" dirty="0"/>
              <a:t>beginning</a:t>
            </a:r>
            <a:r>
              <a:rPr sz="2777" spc="11" dirty="0"/>
              <a:t> </a:t>
            </a:r>
            <a:r>
              <a:rPr sz="2777" dirty="0"/>
              <a:t>address</a:t>
            </a:r>
            <a:r>
              <a:rPr sz="2777" spc="14" dirty="0"/>
              <a:t> </a:t>
            </a:r>
            <a:r>
              <a:rPr sz="2777" dirty="0"/>
              <a:t>specified</a:t>
            </a:r>
            <a:r>
              <a:rPr sz="2777" spc="102" dirty="0"/>
              <a:t> </a:t>
            </a:r>
            <a:r>
              <a:rPr sz="2777" spc="-18" dirty="0"/>
              <a:t>in </a:t>
            </a:r>
            <a:r>
              <a:rPr sz="2777" dirty="0"/>
              <a:t>the</a:t>
            </a:r>
            <a:r>
              <a:rPr sz="2777" spc="-70" dirty="0"/>
              <a:t> </a:t>
            </a:r>
            <a:r>
              <a:rPr sz="2777" dirty="0"/>
              <a:t>START</a:t>
            </a:r>
            <a:r>
              <a:rPr sz="2777" spc="-28" dirty="0"/>
              <a:t> </a:t>
            </a:r>
            <a:r>
              <a:rPr sz="2777" spc="-7" dirty="0"/>
              <a:t>statement.</a:t>
            </a:r>
            <a:endParaRPr sz="2777" dirty="0"/>
          </a:p>
          <a:p>
            <a:pPr marL="355388" marR="3572" indent="-346906">
              <a:lnSpc>
                <a:spcPct val="91300"/>
              </a:lnSpc>
              <a:spcBef>
                <a:spcPts val="482"/>
              </a:spcBef>
              <a:tabLst>
                <a:tab pos="355835" algn="l"/>
                <a:tab pos="356282" algn="l"/>
              </a:tabLst>
            </a:pPr>
            <a:r>
              <a:rPr sz="2777" dirty="0"/>
              <a:t>After</a:t>
            </a:r>
            <a:r>
              <a:rPr sz="2777" spc="-28" dirty="0"/>
              <a:t> </a:t>
            </a:r>
            <a:r>
              <a:rPr sz="2777" dirty="0"/>
              <a:t>each</a:t>
            </a:r>
            <a:r>
              <a:rPr sz="2777" spc="11" dirty="0"/>
              <a:t> </a:t>
            </a:r>
            <a:r>
              <a:rPr sz="2777" dirty="0"/>
              <a:t>source</a:t>
            </a:r>
            <a:r>
              <a:rPr sz="2777" spc="11" dirty="0"/>
              <a:t> </a:t>
            </a:r>
            <a:r>
              <a:rPr sz="2777" dirty="0"/>
              <a:t>statement</a:t>
            </a:r>
            <a:r>
              <a:rPr sz="2777" spc="77" dirty="0"/>
              <a:t> </a:t>
            </a:r>
            <a:r>
              <a:rPr sz="2777" dirty="0"/>
              <a:t>is</a:t>
            </a:r>
            <a:r>
              <a:rPr sz="2777" spc="-95" dirty="0"/>
              <a:t> </a:t>
            </a:r>
            <a:r>
              <a:rPr sz="2777" dirty="0"/>
              <a:t>processed,</a:t>
            </a:r>
            <a:r>
              <a:rPr sz="2777" spc="109" dirty="0"/>
              <a:t> </a:t>
            </a:r>
            <a:r>
              <a:rPr sz="2777" dirty="0"/>
              <a:t>the</a:t>
            </a:r>
            <a:r>
              <a:rPr sz="2777" spc="-88" dirty="0"/>
              <a:t> </a:t>
            </a:r>
            <a:r>
              <a:rPr sz="2777" spc="-7" dirty="0"/>
              <a:t>length </a:t>
            </a:r>
            <a:r>
              <a:rPr sz="2777" dirty="0"/>
              <a:t>of</a:t>
            </a:r>
            <a:r>
              <a:rPr sz="2777" spc="-25" dirty="0"/>
              <a:t> </a:t>
            </a:r>
            <a:r>
              <a:rPr sz="2777" dirty="0"/>
              <a:t>the</a:t>
            </a:r>
            <a:r>
              <a:rPr sz="2777" spc="-32" dirty="0"/>
              <a:t> </a:t>
            </a:r>
            <a:r>
              <a:rPr sz="2777" dirty="0"/>
              <a:t>assembled</a:t>
            </a:r>
            <a:r>
              <a:rPr sz="2777" spc="116" dirty="0"/>
              <a:t> </a:t>
            </a:r>
            <a:r>
              <a:rPr sz="2777" spc="-7" dirty="0"/>
              <a:t>instruction</a:t>
            </a:r>
            <a:r>
              <a:rPr sz="2777" spc="165" dirty="0"/>
              <a:t> </a:t>
            </a:r>
            <a:r>
              <a:rPr sz="2777" dirty="0"/>
              <a:t>and</a:t>
            </a:r>
            <a:r>
              <a:rPr sz="2777" spc="-7" dirty="0"/>
              <a:t> </a:t>
            </a:r>
            <a:r>
              <a:rPr sz="2777" dirty="0"/>
              <a:t>data</a:t>
            </a:r>
            <a:r>
              <a:rPr sz="2777" spc="-49" dirty="0"/>
              <a:t> </a:t>
            </a:r>
            <a:r>
              <a:rPr sz="2777" dirty="0"/>
              <a:t>area</a:t>
            </a:r>
            <a:r>
              <a:rPr sz="2777" spc="18" dirty="0"/>
              <a:t> </a:t>
            </a:r>
            <a:r>
              <a:rPr sz="2777" dirty="0"/>
              <a:t>to</a:t>
            </a:r>
            <a:r>
              <a:rPr sz="2777" spc="-21" dirty="0"/>
              <a:t> </a:t>
            </a:r>
            <a:r>
              <a:rPr sz="2777" spc="-18" dirty="0"/>
              <a:t>be </a:t>
            </a:r>
            <a:r>
              <a:rPr sz="2812" spc="-7" dirty="0"/>
              <a:t>generated</a:t>
            </a:r>
            <a:r>
              <a:rPr sz="2812" spc="18" dirty="0"/>
              <a:t> </a:t>
            </a:r>
            <a:r>
              <a:rPr sz="2812" dirty="0"/>
              <a:t>is</a:t>
            </a:r>
            <a:r>
              <a:rPr sz="2812" spc="-112" dirty="0"/>
              <a:t> </a:t>
            </a:r>
            <a:r>
              <a:rPr sz="2812" dirty="0"/>
              <a:t>added</a:t>
            </a:r>
            <a:r>
              <a:rPr sz="2812" spc="-4" dirty="0"/>
              <a:t> </a:t>
            </a:r>
            <a:r>
              <a:rPr sz="2812" dirty="0"/>
              <a:t>to</a:t>
            </a:r>
            <a:r>
              <a:rPr sz="2812" spc="-80" dirty="0"/>
              <a:t> </a:t>
            </a:r>
            <a:r>
              <a:rPr lang="en-US" sz="2812" spc="-7" dirty="0"/>
              <a:t>L</a:t>
            </a:r>
            <a:r>
              <a:rPr sz="2812" spc="-7" dirty="0"/>
              <a:t>OCCTR.</a:t>
            </a:r>
            <a:endParaRPr sz="2812" dirty="0"/>
          </a:p>
          <a:p>
            <a:pPr marL="354942" marR="43307" indent="-346459">
              <a:lnSpc>
                <a:spcPct val="91500"/>
              </a:lnSpc>
              <a:spcBef>
                <a:spcPts val="562"/>
              </a:spcBef>
              <a:tabLst>
                <a:tab pos="356728" algn="l"/>
                <a:tab pos="357175" algn="l"/>
              </a:tabLst>
            </a:pPr>
            <a:r>
              <a:rPr sz="2742" dirty="0"/>
              <a:t>Thus,</a:t>
            </a:r>
            <a:r>
              <a:rPr sz="2742" spc="49" dirty="0"/>
              <a:t> </a:t>
            </a:r>
            <a:r>
              <a:rPr sz="2742" dirty="0"/>
              <a:t>when</a:t>
            </a:r>
            <a:r>
              <a:rPr sz="2742" spc="123" dirty="0"/>
              <a:t> </a:t>
            </a:r>
            <a:r>
              <a:rPr sz="2742" dirty="0"/>
              <a:t>we</a:t>
            </a:r>
            <a:r>
              <a:rPr sz="2742" spc="-4" dirty="0"/>
              <a:t> </a:t>
            </a:r>
            <a:r>
              <a:rPr sz="2742" dirty="0"/>
              <a:t>reach</a:t>
            </a:r>
            <a:r>
              <a:rPr sz="2742" spc="74" dirty="0"/>
              <a:t> </a:t>
            </a:r>
            <a:r>
              <a:rPr sz="2742" dirty="0"/>
              <a:t>a</a:t>
            </a:r>
            <a:r>
              <a:rPr sz="2742" spc="35" dirty="0"/>
              <a:t> </a:t>
            </a:r>
            <a:r>
              <a:rPr sz="2742" dirty="0"/>
              <a:t>label</a:t>
            </a:r>
            <a:r>
              <a:rPr sz="2742" spc="148" dirty="0"/>
              <a:t> </a:t>
            </a:r>
            <a:r>
              <a:rPr sz="2742" dirty="0"/>
              <a:t>in</a:t>
            </a:r>
            <a:r>
              <a:rPr sz="2742" spc="32" dirty="0"/>
              <a:t> </a:t>
            </a:r>
            <a:r>
              <a:rPr sz="2742" dirty="0"/>
              <a:t>the</a:t>
            </a:r>
            <a:r>
              <a:rPr sz="2742" spc="18" dirty="0"/>
              <a:t> </a:t>
            </a:r>
            <a:r>
              <a:rPr sz="2742" dirty="0"/>
              <a:t>source</a:t>
            </a:r>
            <a:r>
              <a:rPr sz="2742" spc="116" dirty="0"/>
              <a:t> </a:t>
            </a:r>
            <a:r>
              <a:rPr sz="2742" spc="-7" dirty="0"/>
              <a:t>program, </a:t>
            </a:r>
            <a:r>
              <a:rPr sz="2742" dirty="0"/>
              <a:t>the</a:t>
            </a:r>
            <a:r>
              <a:rPr sz="2742" spc="53" dirty="0"/>
              <a:t> </a:t>
            </a:r>
            <a:r>
              <a:rPr sz="2742" dirty="0"/>
              <a:t>current</a:t>
            </a:r>
            <a:r>
              <a:rPr sz="2742" spc="141" dirty="0"/>
              <a:t> </a:t>
            </a:r>
            <a:r>
              <a:rPr sz="2742" dirty="0"/>
              <a:t>value</a:t>
            </a:r>
            <a:r>
              <a:rPr sz="2742" spc="127" dirty="0"/>
              <a:t> </a:t>
            </a:r>
            <a:r>
              <a:rPr sz="2742" dirty="0"/>
              <a:t>of</a:t>
            </a:r>
            <a:r>
              <a:rPr sz="2742" spc="32" dirty="0"/>
              <a:t> </a:t>
            </a:r>
            <a:r>
              <a:rPr sz="2742" dirty="0"/>
              <a:t>LOCCTR</a:t>
            </a:r>
            <a:r>
              <a:rPr sz="2742" spc="158" dirty="0"/>
              <a:t> </a:t>
            </a:r>
            <a:r>
              <a:rPr sz="2742" dirty="0"/>
              <a:t>gives</a:t>
            </a:r>
            <a:r>
              <a:rPr sz="2742" spc="63" dirty="0"/>
              <a:t> </a:t>
            </a:r>
            <a:r>
              <a:rPr sz="2742" dirty="0"/>
              <a:t>the</a:t>
            </a:r>
            <a:r>
              <a:rPr sz="2742" spc="53" dirty="0"/>
              <a:t> </a:t>
            </a:r>
            <a:r>
              <a:rPr sz="2742" dirty="0"/>
              <a:t>address</a:t>
            </a:r>
            <a:r>
              <a:rPr sz="2742" spc="95" dirty="0"/>
              <a:t> </a:t>
            </a:r>
            <a:r>
              <a:rPr sz="2742" spc="-18" dirty="0"/>
              <a:t>to </a:t>
            </a:r>
            <a:r>
              <a:rPr sz="2848" dirty="0"/>
              <a:t>be</a:t>
            </a:r>
            <a:r>
              <a:rPr sz="2848" spc="-127" dirty="0"/>
              <a:t> </a:t>
            </a:r>
            <a:r>
              <a:rPr sz="2848" spc="-32" dirty="0"/>
              <a:t>associated</a:t>
            </a:r>
            <a:r>
              <a:rPr sz="2848" spc="25" dirty="0"/>
              <a:t> </a:t>
            </a:r>
            <a:r>
              <a:rPr sz="2848" dirty="0"/>
              <a:t>with</a:t>
            </a:r>
            <a:r>
              <a:rPr sz="2848" spc="-109" dirty="0"/>
              <a:t> </a:t>
            </a:r>
            <a:r>
              <a:rPr sz="2848" dirty="0"/>
              <a:t>that</a:t>
            </a:r>
            <a:r>
              <a:rPr sz="2848" spc="-130" dirty="0"/>
              <a:t> </a:t>
            </a:r>
            <a:r>
              <a:rPr sz="2848" spc="-7" dirty="0"/>
              <a:t>label.</a:t>
            </a:r>
            <a:endParaRPr sz="2848" dirty="0"/>
          </a:p>
        </p:txBody>
      </p:sp>
    </p:spTree>
  </p:cSld>
  <p:clrMapOvr>
    <a:masterClrMapping/>
  </p:clrMapOvr>
  <p:transition>
    <p:randomBar dir="vert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1" y="380511"/>
            <a:ext cx="2286000" cy="5000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3145" y="204961"/>
            <a:ext cx="5781080" cy="692546"/>
          </a:xfrm>
          <a:prstGeom prst="rect">
            <a:avLst/>
          </a:prstGeom>
        </p:spPr>
        <p:txBody>
          <a:bodyPr vert="horz" wrap="square" lIns="0" tIns="1071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84"/>
              </a:spcBef>
              <a:tabLst>
                <a:tab pos="3490937" algn="l"/>
              </a:tabLst>
            </a:pPr>
            <a:r>
              <a:rPr dirty="0">
                <a:solidFill>
                  <a:srgbClr val="3631C6"/>
                </a:solidFill>
              </a:rPr>
              <a:t>Symbol</a:t>
            </a:r>
            <a:r>
              <a:rPr spc="-105" dirty="0">
                <a:solidFill>
                  <a:srgbClr val="3631C6"/>
                </a:solidFill>
              </a:rPr>
              <a:t> </a:t>
            </a:r>
            <a:r>
              <a:rPr spc="-7" dirty="0">
                <a:solidFill>
                  <a:srgbClr val="3D36C3"/>
                </a:solidFill>
              </a:rPr>
              <a:t>Table</a:t>
            </a:r>
            <a:r>
              <a:rPr lang="en-US" spc="-7" dirty="0">
                <a:solidFill>
                  <a:srgbClr val="3D36C3"/>
                </a:solidFill>
              </a:rPr>
              <a:t>  </a:t>
            </a:r>
            <a:r>
              <a:rPr dirty="0">
                <a:solidFill>
                  <a:srgbClr val="3D36C3"/>
                </a:solidFill>
              </a:rPr>
              <a:t>	</a:t>
            </a:r>
            <a:r>
              <a:rPr sz="3200" spc="-84" dirty="0">
                <a:solidFill>
                  <a:srgbClr val="3331BC"/>
                </a:solidFill>
              </a:rPr>
              <a:t>SYMTAB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63212" y="1124831"/>
            <a:ext cx="8147388" cy="5528208"/>
          </a:xfrm>
          <a:prstGeom prst="rect">
            <a:avLst/>
          </a:prstGeom>
        </p:spPr>
        <p:txBody>
          <a:bodyPr vert="horz" wrap="square" lIns="0" tIns="31254" rIns="0" bIns="0" rtlCol="0">
            <a:spAutoFit/>
          </a:bodyPr>
          <a:lstStyle/>
          <a:p>
            <a:pPr marL="354942" indent="-346013">
              <a:spcBef>
                <a:spcPts val="246"/>
              </a:spcBef>
              <a:buChar char="•"/>
              <a:tabLst>
                <a:tab pos="354942" algn="l"/>
                <a:tab pos="355388" algn="l"/>
              </a:tabLst>
            </a:pPr>
            <a:r>
              <a:rPr sz="2672" spc="-7" dirty="0">
                <a:solidFill>
                  <a:schemeClr val="tx1"/>
                </a:solidFill>
                <a:latin typeface="+mn-lt"/>
                <a:cs typeface="Times New Roman"/>
              </a:rPr>
              <a:t>Content</a:t>
            </a:r>
            <a:endParaRPr sz="2672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747835" marR="35271" indent="-4911">
              <a:lnSpc>
                <a:spcPts val="2601"/>
              </a:lnSpc>
              <a:spcBef>
                <a:spcPts val="548"/>
              </a:spcBef>
            </a:pP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Include</a:t>
            </a:r>
            <a:r>
              <a:rPr sz="2461" spc="-8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the</a:t>
            </a:r>
            <a:r>
              <a:rPr sz="2461" spc="-13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18" dirty="0">
                <a:solidFill>
                  <a:schemeClr val="tx1"/>
                </a:solidFill>
                <a:latin typeface="+mn-lt"/>
                <a:cs typeface="Times New Roman"/>
              </a:rPr>
              <a:t>label</a:t>
            </a:r>
            <a:r>
              <a:rPr sz="2461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14" dirty="0">
                <a:solidFill>
                  <a:schemeClr val="tx1"/>
                </a:solidFill>
                <a:latin typeface="+mn-lt"/>
                <a:cs typeface="Times New Roman"/>
              </a:rPr>
              <a:t>name</a:t>
            </a:r>
            <a:r>
              <a:rPr sz="2461" spc="-12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and</a:t>
            </a:r>
            <a:r>
              <a:rPr sz="2461" spc="-7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14" dirty="0">
                <a:solidFill>
                  <a:schemeClr val="tx1"/>
                </a:solidFill>
                <a:latin typeface="+mn-lt"/>
                <a:cs typeface="Times New Roman"/>
              </a:rPr>
              <a:t>value</a:t>
            </a:r>
            <a:r>
              <a:rPr sz="2461" spc="-12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18" dirty="0">
                <a:solidFill>
                  <a:schemeClr val="tx1"/>
                </a:solidFill>
                <a:latin typeface="+mn-lt"/>
                <a:cs typeface="Times New Roman"/>
              </a:rPr>
              <a:t>(address)</a:t>
            </a:r>
            <a:r>
              <a:rPr sz="2461" spc="-6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for</a:t>
            </a:r>
            <a:r>
              <a:rPr sz="2461" spc="-13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each</a:t>
            </a:r>
            <a:r>
              <a:rPr sz="2461" spc="-12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label</a:t>
            </a:r>
            <a:r>
              <a:rPr sz="2461" spc="-49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88" dirty="0">
                <a:solidFill>
                  <a:schemeClr val="tx1"/>
                </a:solidFill>
                <a:latin typeface="+mn-lt"/>
                <a:cs typeface="Times New Roman"/>
              </a:rPr>
              <a:t>in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the</a:t>
            </a:r>
            <a:r>
              <a:rPr sz="2461" spc="-15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source</a:t>
            </a:r>
            <a:r>
              <a:rPr sz="2461" spc="-46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program.</a:t>
            </a:r>
            <a:endParaRPr sz="2461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743370" lvl="1" indent="-275471">
              <a:spcBef>
                <a:spcPts val="218"/>
              </a:spcBef>
              <a:buClr>
                <a:srgbClr val="414141"/>
              </a:buClr>
              <a:buChar char="—"/>
              <a:tabLst>
                <a:tab pos="743370" algn="l"/>
                <a:tab pos="743817" algn="l"/>
              </a:tabLst>
            </a:pP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Include</a:t>
            </a:r>
            <a:r>
              <a:rPr sz="2461" spc="-9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25" dirty="0">
                <a:solidFill>
                  <a:schemeClr val="tx1"/>
                </a:solidFill>
                <a:latin typeface="+mn-lt"/>
                <a:cs typeface="Times New Roman"/>
              </a:rPr>
              <a:t>type</a:t>
            </a:r>
            <a:r>
              <a:rPr sz="2461" spc="-13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and</a:t>
            </a:r>
            <a:r>
              <a:rPr sz="2461" spc="-141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length</a:t>
            </a:r>
            <a:r>
              <a:rPr sz="2461" spc="-9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25" dirty="0">
                <a:solidFill>
                  <a:schemeClr val="tx1"/>
                </a:solidFill>
                <a:latin typeface="+mn-lt"/>
                <a:cs typeface="Times New Roman"/>
              </a:rPr>
              <a:t>information</a:t>
            </a:r>
            <a:r>
              <a:rPr sz="2461" spc="-49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(e.g.,</a:t>
            </a:r>
            <a:r>
              <a:rPr sz="2461" spc="-49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int64)</a:t>
            </a:r>
            <a:endParaRPr sz="2461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742924" marR="280382" indent="3572">
              <a:lnSpc>
                <a:spcPts val="2496"/>
              </a:lnSpc>
              <a:spcBef>
                <a:spcPts val="710"/>
              </a:spcBef>
            </a:pPr>
            <a:r>
              <a:rPr sz="2461" spc="-14" dirty="0">
                <a:solidFill>
                  <a:schemeClr val="tx1"/>
                </a:solidFill>
                <a:latin typeface="+mn-lt"/>
                <a:cs typeface="Times New Roman"/>
              </a:rPr>
              <a:t>With</a:t>
            </a:r>
            <a:r>
              <a:rPr sz="2461" spc="-10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flag</a:t>
            </a:r>
            <a:r>
              <a:rPr sz="2461" spc="-1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to</a:t>
            </a:r>
            <a:r>
              <a:rPr sz="2461" spc="-12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21" dirty="0">
                <a:solidFill>
                  <a:schemeClr val="tx1"/>
                </a:solidFill>
                <a:latin typeface="+mn-lt"/>
                <a:cs typeface="Times New Roman"/>
              </a:rPr>
              <a:t>indicate</a:t>
            </a:r>
            <a:r>
              <a:rPr sz="2461" spc="-11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errors</a:t>
            </a:r>
            <a:r>
              <a:rPr sz="2461" spc="-10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(e.g.,</a:t>
            </a:r>
            <a:r>
              <a:rPr sz="2461" spc="-9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a</a:t>
            </a:r>
            <a:r>
              <a:rPr sz="2461" spc="-10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32" dirty="0">
                <a:solidFill>
                  <a:schemeClr val="tx1"/>
                </a:solidFill>
                <a:latin typeface="+mn-lt"/>
                <a:cs typeface="Times New Roman"/>
              </a:rPr>
              <a:t>symbol</a:t>
            </a:r>
            <a:r>
              <a:rPr sz="2461" spc="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18" dirty="0">
                <a:solidFill>
                  <a:schemeClr val="tx1"/>
                </a:solidFill>
                <a:latin typeface="+mn-lt"/>
                <a:cs typeface="Times New Roman"/>
              </a:rPr>
              <a:t>defined</a:t>
            </a: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dirty="0">
                <a:solidFill>
                  <a:schemeClr val="tx1"/>
                </a:solidFill>
                <a:latin typeface="+mn-lt"/>
                <a:cs typeface="Times New Roman"/>
              </a:rPr>
              <a:t>in</a:t>
            </a:r>
            <a:r>
              <a:rPr sz="2461" spc="-8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61" spc="-70" dirty="0">
                <a:solidFill>
                  <a:schemeClr val="tx1"/>
                </a:solidFill>
                <a:latin typeface="+mn-lt"/>
                <a:cs typeface="Times New Roman"/>
              </a:rPr>
              <a:t>two </a:t>
            </a:r>
            <a:r>
              <a:rPr sz="2461" spc="-7" dirty="0">
                <a:solidFill>
                  <a:schemeClr val="tx1"/>
                </a:solidFill>
                <a:latin typeface="+mn-lt"/>
                <a:cs typeface="Times New Roman"/>
              </a:rPr>
              <a:t>places)</a:t>
            </a:r>
            <a:endParaRPr sz="2461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354496" indent="-346013">
              <a:spcBef>
                <a:spcPts val="450"/>
              </a:spcBef>
              <a:buChar char="•"/>
              <a:tabLst>
                <a:tab pos="354496" algn="l"/>
                <a:tab pos="354942" algn="l"/>
              </a:tabLst>
            </a:pPr>
            <a:r>
              <a:rPr sz="2707" spc="-7" dirty="0">
                <a:solidFill>
                  <a:schemeClr val="tx1"/>
                </a:solidFill>
                <a:latin typeface="+mn-lt"/>
                <a:cs typeface="Times New Roman"/>
              </a:rPr>
              <a:t>Characteristic</a:t>
            </a:r>
            <a:endParaRPr sz="2707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733101" marR="317886" lvl="1" indent="-281275">
              <a:lnSpc>
                <a:spcPts val="2601"/>
              </a:lnSpc>
              <a:spcBef>
                <a:spcPts val="611"/>
              </a:spcBef>
              <a:buClr>
                <a:srgbClr val="444444"/>
              </a:buClr>
              <a:buChar char="—"/>
              <a:tabLst>
                <a:tab pos="733548" algn="l"/>
                <a:tab pos="746049" algn="l"/>
                <a:tab pos="1933209" algn="l"/>
              </a:tabLst>
            </a:pPr>
            <a:r>
              <a:rPr sz="2391" spc="-7" dirty="0">
                <a:solidFill>
                  <a:schemeClr val="tx1"/>
                </a:solidFill>
                <a:latin typeface="+mn-lt"/>
                <a:cs typeface="Cambria"/>
              </a:rPr>
              <a:t>Dynamic</a:t>
            </a:r>
            <a:r>
              <a:rPr sz="2391" dirty="0">
                <a:solidFill>
                  <a:schemeClr val="tx1"/>
                </a:solidFill>
                <a:latin typeface="+mn-lt"/>
                <a:cs typeface="Cambria"/>
              </a:rPr>
              <a:t>	</a:t>
            </a:r>
            <a:r>
              <a:rPr sz="2391" spc="-84" dirty="0">
                <a:solidFill>
                  <a:schemeClr val="tx1"/>
                </a:solidFill>
                <a:latin typeface="+mn-lt"/>
                <a:cs typeface="Cambria"/>
              </a:rPr>
              <a:t>table</a:t>
            </a:r>
            <a:r>
              <a:rPr sz="2391" spc="-49" dirty="0">
                <a:solidFill>
                  <a:schemeClr val="tx1"/>
                </a:solidFill>
                <a:latin typeface="+mn-lt"/>
                <a:cs typeface="Cambria"/>
              </a:rPr>
              <a:t> </a:t>
            </a:r>
            <a:r>
              <a:rPr sz="2391" dirty="0">
                <a:solidFill>
                  <a:schemeClr val="tx1"/>
                </a:solidFill>
                <a:latin typeface="+mn-lt"/>
                <a:cs typeface="Cambria"/>
              </a:rPr>
              <a:t>(I.e.,</a:t>
            </a:r>
            <a:r>
              <a:rPr sz="2391" spc="-49" dirty="0">
                <a:solidFill>
                  <a:schemeClr val="tx1"/>
                </a:solidFill>
                <a:latin typeface="+mn-lt"/>
                <a:cs typeface="Cambria"/>
              </a:rPr>
              <a:t> </a:t>
            </a:r>
            <a:r>
              <a:rPr sz="2391" spc="-56" dirty="0">
                <a:solidFill>
                  <a:schemeClr val="tx1"/>
                </a:solidFill>
                <a:latin typeface="+mn-lt"/>
                <a:cs typeface="Cambria"/>
              </a:rPr>
              <a:t>symbols</a:t>
            </a:r>
            <a:r>
              <a:rPr sz="2391" spc="35" dirty="0">
                <a:solidFill>
                  <a:schemeClr val="tx1"/>
                </a:solidFill>
                <a:latin typeface="+mn-lt"/>
                <a:cs typeface="Cambria"/>
              </a:rPr>
              <a:t> </a:t>
            </a:r>
            <a:r>
              <a:rPr sz="2391" spc="-21" dirty="0">
                <a:solidFill>
                  <a:schemeClr val="tx1"/>
                </a:solidFill>
                <a:latin typeface="+mn-lt"/>
                <a:cs typeface="Cambria"/>
              </a:rPr>
              <a:t>may</a:t>
            </a:r>
            <a:r>
              <a:rPr sz="2391" spc="-14" dirty="0">
                <a:solidFill>
                  <a:schemeClr val="tx1"/>
                </a:solidFill>
                <a:latin typeface="+mn-lt"/>
                <a:cs typeface="Cambria"/>
              </a:rPr>
              <a:t> </a:t>
            </a:r>
            <a:r>
              <a:rPr sz="2391" dirty="0">
                <a:solidFill>
                  <a:schemeClr val="tx1"/>
                </a:solidFill>
                <a:latin typeface="+mn-lt"/>
                <a:cs typeface="Cambria"/>
              </a:rPr>
              <a:t>be</a:t>
            </a:r>
            <a:r>
              <a:rPr sz="2391" spc="-25" dirty="0">
                <a:solidFill>
                  <a:schemeClr val="tx1"/>
                </a:solidFill>
                <a:latin typeface="+mn-lt"/>
                <a:cs typeface="Cambria"/>
              </a:rPr>
              <a:t> </a:t>
            </a:r>
            <a:r>
              <a:rPr sz="2391" spc="-88" dirty="0">
                <a:solidFill>
                  <a:schemeClr val="tx1"/>
                </a:solidFill>
                <a:latin typeface="+mn-lt"/>
                <a:cs typeface="Cambria"/>
              </a:rPr>
              <a:t>inserted,</a:t>
            </a:r>
            <a:r>
              <a:rPr sz="2391" spc="91" dirty="0">
                <a:solidFill>
                  <a:schemeClr val="tx1"/>
                </a:solidFill>
                <a:latin typeface="+mn-lt"/>
                <a:cs typeface="Cambria"/>
              </a:rPr>
              <a:t> </a:t>
            </a:r>
            <a:r>
              <a:rPr sz="2391" spc="-67" dirty="0">
                <a:solidFill>
                  <a:schemeClr val="tx1"/>
                </a:solidFill>
                <a:latin typeface="+mn-lt"/>
                <a:cs typeface="Cambria"/>
              </a:rPr>
              <a:t>deleted,</a:t>
            </a:r>
            <a:r>
              <a:rPr sz="2391" spc="42" dirty="0">
                <a:solidFill>
                  <a:schemeClr val="tx1"/>
                </a:solidFill>
                <a:latin typeface="+mn-lt"/>
                <a:cs typeface="Cambria"/>
              </a:rPr>
              <a:t> </a:t>
            </a:r>
            <a:r>
              <a:rPr sz="2391" spc="-46" dirty="0">
                <a:solidFill>
                  <a:schemeClr val="tx1"/>
                </a:solidFill>
                <a:latin typeface="+mn-lt"/>
                <a:cs typeface="Cambria"/>
              </a:rPr>
              <a:t>or 		</a:t>
            </a:r>
            <a:r>
              <a:rPr sz="2391" spc="-102" dirty="0">
                <a:solidFill>
                  <a:schemeClr val="tx1"/>
                </a:solidFill>
                <a:latin typeface="+mn-lt"/>
                <a:cs typeface="Cambria"/>
              </a:rPr>
              <a:t>searched</a:t>
            </a:r>
            <a:r>
              <a:rPr sz="2391" spc="-7" dirty="0">
                <a:solidFill>
                  <a:schemeClr val="tx1"/>
                </a:solidFill>
                <a:latin typeface="+mn-lt"/>
                <a:cs typeface="Cambria"/>
              </a:rPr>
              <a:t> </a:t>
            </a:r>
            <a:r>
              <a:rPr sz="2391" dirty="0">
                <a:solidFill>
                  <a:schemeClr val="tx1"/>
                </a:solidFill>
                <a:latin typeface="+mn-lt"/>
                <a:cs typeface="Cambria"/>
              </a:rPr>
              <a:t>in</a:t>
            </a:r>
            <a:r>
              <a:rPr sz="2391" spc="-84" dirty="0">
                <a:solidFill>
                  <a:schemeClr val="tx1"/>
                </a:solidFill>
                <a:latin typeface="+mn-lt"/>
                <a:cs typeface="Cambria"/>
              </a:rPr>
              <a:t> </a:t>
            </a:r>
            <a:r>
              <a:rPr sz="2391" spc="-60" dirty="0">
                <a:solidFill>
                  <a:schemeClr val="tx1"/>
                </a:solidFill>
                <a:latin typeface="+mn-lt"/>
                <a:cs typeface="Cambria"/>
              </a:rPr>
              <a:t>the</a:t>
            </a:r>
            <a:r>
              <a:rPr sz="2391" spc="-67" dirty="0">
                <a:solidFill>
                  <a:schemeClr val="tx1"/>
                </a:solidFill>
                <a:latin typeface="+mn-lt"/>
                <a:cs typeface="Cambria"/>
              </a:rPr>
              <a:t> </a:t>
            </a:r>
            <a:r>
              <a:rPr sz="2391" spc="-7" dirty="0">
                <a:solidFill>
                  <a:schemeClr val="tx1"/>
                </a:solidFill>
                <a:latin typeface="+mn-lt"/>
                <a:cs typeface="Cambria"/>
              </a:rPr>
              <a:t>table)</a:t>
            </a:r>
            <a:endParaRPr sz="2391" dirty="0">
              <a:solidFill>
                <a:schemeClr val="tx1"/>
              </a:solidFill>
              <a:latin typeface="+mn-lt"/>
              <a:cs typeface="Cambria"/>
            </a:endParaRPr>
          </a:p>
          <a:p>
            <a:pPr marL="349585" indent="-341102" algn="just">
              <a:spcBef>
                <a:spcPts val="394"/>
              </a:spcBef>
              <a:buChar char="•"/>
              <a:tabLst>
                <a:tab pos="350031" algn="l"/>
              </a:tabLst>
            </a:pPr>
            <a:r>
              <a:rPr sz="2707" spc="25" dirty="0">
                <a:solidFill>
                  <a:schemeClr val="tx1"/>
                </a:solidFill>
                <a:latin typeface="+mn-lt"/>
                <a:cs typeface="Times New Roman"/>
              </a:rPr>
              <a:t>Implementation</a:t>
            </a:r>
            <a:endParaRPr sz="2707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745602" lvl="1" indent="-278150" algn="just">
              <a:spcBef>
                <a:spcPts val="337"/>
              </a:spcBef>
              <a:buClr>
                <a:srgbClr val="414141"/>
              </a:buClr>
              <a:buChar char="—"/>
              <a:tabLst>
                <a:tab pos="746049" algn="l"/>
              </a:tabLst>
            </a:pP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Hash</a:t>
            </a:r>
            <a:r>
              <a:rPr sz="2426" spc="-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table</a:t>
            </a:r>
            <a:r>
              <a:rPr sz="2426" spc="-39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can</a:t>
            </a:r>
            <a:r>
              <a:rPr sz="2426" spc="5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be</a:t>
            </a:r>
            <a:r>
              <a:rPr sz="2426" spc="-13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used</a:t>
            </a:r>
            <a:r>
              <a:rPr sz="2426" spc="-6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to</a:t>
            </a:r>
            <a:r>
              <a:rPr sz="2426" spc="-12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speed</a:t>
            </a:r>
            <a:r>
              <a:rPr sz="2426" spc="-21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up</a:t>
            </a:r>
            <a:r>
              <a:rPr sz="2426" spc="-116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7" dirty="0">
                <a:solidFill>
                  <a:schemeClr val="tx1"/>
                </a:solidFill>
                <a:latin typeface="+mn-lt"/>
                <a:cs typeface="Times New Roman"/>
              </a:rPr>
              <a:t>search</a:t>
            </a:r>
            <a:endParaRPr sz="2426" dirty="0">
              <a:solidFill>
                <a:schemeClr val="tx1"/>
              </a:solidFill>
              <a:latin typeface="+mn-lt"/>
              <a:cs typeface="Times New Roman"/>
            </a:endParaRPr>
          </a:p>
          <a:p>
            <a:pPr marL="744709" marR="3572" lvl="1" indent="-276810" algn="just">
              <a:lnSpc>
                <a:spcPts val="2601"/>
              </a:lnSpc>
              <a:spcBef>
                <a:spcPts val="492"/>
              </a:spcBef>
              <a:buClr>
                <a:srgbClr val="424242"/>
              </a:buClr>
              <a:buChar char="—"/>
              <a:tabLst>
                <a:tab pos="746495" algn="l"/>
              </a:tabLst>
            </a:pP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Because</a:t>
            </a:r>
            <a:r>
              <a:rPr sz="2426" spc="-3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variable</a:t>
            </a:r>
            <a:r>
              <a:rPr sz="2426" spc="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names</a:t>
            </a:r>
            <a:r>
              <a:rPr sz="2426" spc="-6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may</a:t>
            </a:r>
            <a:r>
              <a:rPr sz="2426" spc="-91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be</a:t>
            </a:r>
            <a:r>
              <a:rPr sz="2426" spc="-11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very</a:t>
            </a:r>
            <a:r>
              <a:rPr sz="2426" spc="-12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similar</a:t>
            </a:r>
            <a:r>
              <a:rPr sz="2426" spc="-53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(e.g.,</a:t>
            </a:r>
            <a:r>
              <a:rPr sz="2426" spc="-3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7" dirty="0">
                <a:solidFill>
                  <a:schemeClr val="tx1"/>
                </a:solidFill>
                <a:latin typeface="+mn-lt"/>
                <a:cs typeface="Times New Roman"/>
              </a:rPr>
              <a:t>LOOP1,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LOOP2),</a:t>
            </a:r>
            <a:r>
              <a:rPr sz="2426" spc="-60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the</a:t>
            </a:r>
            <a:r>
              <a:rPr sz="2426" spc="-151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selected</a:t>
            </a:r>
            <a:r>
              <a:rPr sz="2426" spc="-9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hash</a:t>
            </a:r>
            <a:r>
              <a:rPr sz="2426" spc="-98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function</a:t>
            </a:r>
            <a:r>
              <a:rPr sz="2426" spc="-11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must</a:t>
            </a:r>
            <a:r>
              <a:rPr sz="2426" spc="-105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perform</a:t>
            </a:r>
            <a:r>
              <a:rPr sz="2426" spc="-46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well</a:t>
            </a:r>
            <a:r>
              <a:rPr sz="2426" spc="-77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46" dirty="0">
                <a:solidFill>
                  <a:schemeClr val="tx1"/>
                </a:solidFill>
                <a:latin typeface="+mn-lt"/>
                <a:cs typeface="Times New Roman"/>
              </a:rPr>
              <a:t>with 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such</a:t>
            </a:r>
            <a:r>
              <a:rPr sz="2426" spc="-32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49" dirty="0">
                <a:solidFill>
                  <a:schemeClr val="tx1"/>
                </a:solidFill>
                <a:latin typeface="+mn-lt"/>
                <a:cs typeface="Times New Roman"/>
              </a:rPr>
              <a:t>non-</a:t>
            </a:r>
            <a:r>
              <a:rPr sz="2426" dirty="0">
                <a:solidFill>
                  <a:schemeClr val="tx1"/>
                </a:solidFill>
                <a:latin typeface="+mn-lt"/>
                <a:cs typeface="Times New Roman"/>
              </a:rPr>
              <a:t>random</a:t>
            </a:r>
            <a:r>
              <a:rPr sz="2426" spc="14" dirty="0">
                <a:solidFill>
                  <a:schemeClr val="tx1"/>
                </a:solidFill>
                <a:latin typeface="+mn-lt"/>
                <a:cs typeface="Times New Roman"/>
              </a:rPr>
              <a:t> </a:t>
            </a:r>
            <a:r>
              <a:rPr sz="2426" spc="-7" dirty="0">
                <a:solidFill>
                  <a:schemeClr val="tx1"/>
                </a:solidFill>
                <a:latin typeface="+mn-lt"/>
                <a:cs typeface="Times New Roman"/>
              </a:rPr>
              <a:t>keys.</a:t>
            </a:r>
            <a:endParaRPr sz="2426" dirty="0">
              <a:solidFill>
                <a:schemeClr val="tx1"/>
              </a:solidFill>
              <a:latin typeface="+mn-lt"/>
              <a:cs typeface="Times New Roman"/>
            </a:endParaRPr>
          </a:p>
        </p:txBody>
      </p:sp>
    </p:spTree>
  </p:cSld>
  <p:clrMapOvr>
    <a:masterClrMapping/>
  </p:clrMapOvr>
  <p:transition>
    <p:randomBar dir="vert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111" y="190500"/>
            <a:ext cx="77724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Required Data Structures  for Two Pass Assembler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62000" y="3657600"/>
            <a:ext cx="14478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PASS I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62800" y="3581400"/>
            <a:ext cx="14478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PASS II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7956" y="3629977"/>
            <a:ext cx="3077456" cy="19326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Intermediate Code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Symbol Table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Literal Table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Pool Table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3990" y="1866265"/>
            <a:ext cx="1520824" cy="12579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Source 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6705600" y="5257799"/>
            <a:ext cx="2209800" cy="837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Machine Code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86000" y="4038600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77000" y="40386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08013" y="3276600"/>
            <a:ext cx="763588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7390607" y="4799806"/>
            <a:ext cx="7620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914400" y="30480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nstantia" pitchFamily="18" charset="0"/>
              </a:rPr>
              <a:t>Input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848600" y="4648200"/>
            <a:ext cx="12192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tantia" pitchFamily="18" charset="0"/>
              </a:rPr>
              <a:t>Output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362200" y="37338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onstantia" pitchFamily="18" charset="0"/>
              </a:rPr>
              <a:t>Output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400800" y="3744913"/>
            <a:ext cx="990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nstantia" pitchFamily="18" charset="0"/>
              </a:rPr>
              <a:t>Input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74814" y="1408113"/>
            <a:ext cx="3506786" cy="19573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MOT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Register Value Table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Conditional Value Table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485901" y="3314700"/>
            <a:ext cx="6858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749427" y="3048000"/>
            <a:ext cx="17268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tantia" pitchFamily="18" charset="0"/>
              </a:rPr>
              <a:t>Prerequisite</a:t>
            </a:r>
            <a:endParaRPr lang="en-US" dirty="0">
              <a:solidFill>
                <a:srgbClr val="FF0000"/>
              </a:solidFill>
              <a:latin typeface="Constantia" pitchFamily="18" charset="0"/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3" grpId="0"/>
      <p:bldP spid="24" grpId="0"/>
      <p:bldP spid="25" grpId="0"/>
      <p:bldP spid="26" grpId="0"/>
      <p:bldP spid="27" grpId="0" animBg="1"/>
      <p:bldP spid="3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Intermediate Code Forms	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077200" cy="4953000"/>
          </a:xfrm>
        </p:spPr>
        <p:txBody>
          <a:bodyPr/>
          <a:lstStyle/>
          <a:p>
            <a:pPr eaLnBrk="1" hangingPunct="1"/>
            <a:r>
              <a:rPr lang="en-US" dirty="0"/>
              <a:t>Variant I</a:t>
            </a:r>
          </a:p>
          <a:p>
            <a:pPr eaLnBrk="1" hangingPunct="1"/>
            <a:r>
              <a:rPr lang="en-US" dirty="0"/>
              <a:t>Variant II : Symbols, registers </a:t>
            </a:r>
            <a:r>
              <a:rPr lang="en-US"/>
              <a:t>and conditional code </a:t>
            </a:r>
            <a:endParaRPr lang="en-US" dirty="0"/>
          </a:p>
          <a:p>
            <a:pPr eaLnBrk="1" hangingPunct="1"/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228600" y="3048000"/>
          <a:ext cx="2743200" cy="19202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22">
                <a:tc gridSpan="4">
                  <a:txBody>
                    <a:bodyPr/>
                    <a:lstStyle/>
                    <a:p>
                      <a:r>
                        <a:rPr lang="en-US" dirty="0"/>
                        <a:t>SOURCE  PROGRAM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=‘1’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5943600" y="3048000"/>
          <a:ext cx="2171700" cy="19202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422">
                <a:tc gridSpan="3">
                  <a:txBody>
                    <a:bodyPr/>
                    <a:lstStyle/>
                    <a:p>
                      <a:r>
                        <a:rPr lang="en-US" dirty="0"/>
                        <a:t>VARIANT -II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(AD,01)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(C,200)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(IS,09)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(IS,02)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3352800" y="3048000"/>
          <a:ext cx="2171700" cy="1950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422">
                <a:tc gridSpan="3">
                  <a:txBody>
                    <a:bodyPr/>
                    <a:lstStyle/>
                    <a:p>
                      <a:r>
                        <a:rPr lang="en-US" dirty="0"/>
                        <a:t>VARIANT</a:t>
                      </a:r>
                      <a:r>
                        <a:rPr lang="en-US" baseline="0" dirty="0"/>
                        <a:t> –I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(AD,01)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(C,200)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en-US" sz="1100" dirty="0"/>
                        <a:t>(IS,09)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(IS,02)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567267" y="333978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Assembler Pass I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776569"/>
              </p:ext>
            </p:extLst>
          </p:nvPr>
        </p:nvGraphicFramePr>
        <p:xfrm>
          <a:off x="518160" y="1752600"/>
          <a:ext cx="3291840" cy="404752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22">
                <a:tc gridSpan="4">
                  <a:txBody>
                    <a:bodyPr/>
                    <a:lstStyle/>
                    <a:p>
                      <a:r>
                        <a:rPr lang="en-US" dirty="0"/>
                        <a:t>SOURCE  PROGRAM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=‘5’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=‘1’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LTORG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NEXT1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‘=1’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LOOP+1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EQU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011291"/>
              </p:ext>
            </p:extLst>
          </p:nvPr>
        </p:nvGraphicFramePr>
        <p:xfrm>
          <a:off x="4610100" y="1272540"/>
          <a:ext cx="4114800" cy="500764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422">
                <a:tc gridSpan="5">
                  <a:txBody>
                    <a:bodyPr/>
                    <a:lstStyle/>
                    <a:p>
                      <a:r>
                        <a:rPr lang="en-US" dirty="0"/>
                        <a:t>INTERMEDIATE</a:t>
                      </a:r>
                      <a:r>
                        <a:rPr lang="en-US" baseline="0" dirty="0"/>
                        <a:t>  CODE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1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(S,02)+(C,1)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(DL,02)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(DL,02)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24" name="Curved Connector 23"/>
          <p:cNvCxnSpPr/>
          <p:nvPr/>
        </p:nvCxnSpPr>
        <p:spPr>
          <a:xfrm flipV="1">
            <a:off x="3810000" y="2362200"/>
            <a:ext cx="914400" cy="76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Assembler Pass I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150648"/>
              </p:ext>
            </p:extLst>
          </p:nvPr>
        </p:nvGraphicFramePr>
        <p:xfrm>
          <a:off x="520982" y="1862440"/>
          <a:ext cx="3291840" cy="404752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22">
                <a:tc gridSpan="4">
                  <a:txBody>
                    <a:bodyPr/>
                    <a:lstStyle/>
                    <a:p>
                      <a:r>
                        <a:rPr lang="en-US" dirty="0"/>
                        <a:t>SOURCE  PROGRAM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=‘5’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ADD,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=‘1’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LTORG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NEXT1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‘=1’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LOOP+1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EQU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802021"/>
              </p:ext>
            </p:extLst>
          </p:nvPr>
        </p:nvGraphicFramePr>
        <p:xfrm>
          <a:off x="4797778" y="1600200"/>
          <a:ext cx="3291840" cy="503180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22">
                <a:tc gridSpan="4">
                  <a:txBody>
                    <a:bodyPr/>
                    <a:lstStyle/>
                    <a:p>
                      <a:r>
                        <a:rPr lang="en-US" dirty="0"/>
                        <a:t>INTERMEDIATE</a:t>
                      </a:r>
                      <a:r>
                        <a:rPr lang="en-US" baseline="0" dirty="0"/>
                        <a:t>  CODE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4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(C,200)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1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(S,02)+(C,1)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(DL,02)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(DL,02)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cxnSp>
        <p:nvCxnSpPr>
          <p:cNvPr id="10" name="Curved Connector 9"/>
          <p:cNvCxnSpPr/>
          <p:nvPr/>
        </p:nvCxnSpPr>
        <p:spPr>
          <a:xfrm>
            <a:off x="3810000" y="2667000"/>
            <a:ext cx="914400" cy="76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3810000" y="2895600"/>
            <a:ext cx="914400" cy="76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3810000" y="3200400"/>
            <a:ext cx="914400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>
            <a:off x="3810000" y="3429000"/>
            <a:ext cx="990600" cy="76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>
            <a:off x="3810000" y="3733800"/>
            <a:ext cx="914400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3810000" y="3962400"/>
            <a:ext cx="914400" cy="15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>
            <a:off x="3810000" y="4267200"/>
            <a:ext cx="914400" cy="457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3810000" y="4800600"/>
            <a:ext cx="914400" cy="457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>
            <a:off x="3810000" y="4572000"/>
            <a:ext cx="914400" cy="457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>
            <a:off x="3810000" y="5257800"/>
            <a:ext cx="914400" cy="457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>
            <a:off x="3810000" y="5029200"/>
            <a:ext cx="914400" cy="457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>
            <a:off x="3810000" y="5562600"/>
            <a:ext cx="914400" cy="457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>
            <a:off x="3810000" y="5867400"/>
            <a:ext cx="914400" cy="457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142783"/>
              </p:ext>
            </p:extLst>
          </p:nvPr>
        </p:nvGraphicFramePr>
        <p:xfrm>
          <a:off x="4914900" y="1562100"/>
          <a:ext cx="3886201" cy="1981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 gridSpan="4">
                  <a:txBody>
                    <a:bodyPr/>
                    <a:lstStyle/>
                    <a:p>
                      <a:r>
                        <a:rPr lang="en-US" sz="1600" dirty="0"/>
                        <a:t>SYMBOL</a:t>
                      </a:r>
                      <a:r>
                        <a:rPr lang="en-US" sz="1600" baseline="0" dirty="0"/>
                        <a:t> TABLE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en-US" sz="1200" dirty="0"/>
                        <a:t>INDEX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SYMBOL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LENGTH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en-US" sz="12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en-US" sz="12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47700" y="236537"/>
            <a:ext cx="7391400" cy="933451"/>
          </a:xfrm>
          <a:prstGeom prst="rect">
            <a:avLst/>
          </a:prstGeom>
        </p:spPr>
        <p:txBody>
          <a:bodyPr lIns="0" rIns="0" bIns="0" anchor="b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Assembler Pass I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8409211"/>
              </p:ext>
            </p:extLst>
          </p:nvPr>
        </p:nvGraphicFramePr>
        <p:xfrm>
          <a:off x="214489" y="1613821"/>
          <a:ext cx="4114800" cy="500764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422">
                <a:tc gridSpan="5">
                  <a:txBody>
                    <a:bodyPr/>
                    <a:lstStyle/>
                    <a:p>
                      <a:r>
                        <a:rPr lang="en-US" dirty="0"/>
                        <a:t>INTERMEDIATE</a:t>
                      </a:r>
                      <a:r>
                        <a:rPr lang="en-US" baseline="0" dirty="0"/>
                        <a:t>  CODE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1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(S,02)+(C,1)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(DL,02)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(DL,02)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11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20893"/>
              </p:ext>
            </p:extLst>
          </p:nvPr>
        </p:nvGraphicFramePr>
        <p:xfrm>
          <a:off x="5332326" y="3801781"/>
          <a:ext cx="2819401" cy="1432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 gridSpan="3">
                  <a:txBody>
                    <a:bodyPr/>
                    <a:lstStyle/>
                    <a:p>
                      <a:r>
                        <a:rPr lang="en-US" sz="1600" baseline="0" dirty="0"/>
                        <a:t>LITERAL TABLE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en-US" sz="1200" dirty="0"/>
                        <a:t>INDEX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LITERAL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=‘5’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=‘1’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=‘1’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438231"/>
              </p:ext>
            </p:extLst>
          </p:nvPr>
        </p:nvGraphicFramePr>
        <p:xfrm>
          <a:off x="5949950" y="5483579"/>
          <a:ext cx="1676401" cy="126374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7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POOL TABLE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r>
                        <a:rPr lang="en-US" sz="1200" dirty="0"/>
                        <a:t>LIT_INDEX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r>
                        <a:rPr lang="en-US" sz="1200" dirty="0"/>
                        <a:t>#01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89">
                <a:tc>
                  <a:txBody>
                    <a:bodyPr/>
                    <a:lstStyle/>
                    <a:p>
                      <a:r>
                        <a:rPr lang="en-US" sz="1200" dirty="0"/>
                        <a:t>#03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6" name="Curved Connector 15"/>
          <p:cNvCxnSpPr/>
          <p:nvPr/>
        </p:nvCxnSpPr>
        <p:spPr>
          <a:xfrm rot="16200000" flipH="1">
            <a:off x="3541626" y="2819400"/>
            <a:ext cx="2133600" cy="1447800"/>
          </a:xfrm>
          <a:prstGeom prst="curvedConnector3">
            <a:avLst>
              <a:gd name="adj1" fmla="val 7046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4191000" y="4343400"/>
            <a:ext cx="1219200" cy="533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 flipH="1" flipV="1">
            <a:off x="4114800" y="5213174"/>
            <a:ext cx="1447800" cy="1295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flipV="1">
            <a:off x="4040188" y="2337241"/>
            <a:ext cx="914400" cy="304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4954588" y="4859338"/>
            <a:ext cx="995362" cy="1555750"/>
          </a:xfrm>
          <a:custGeom>
            <a:avLst/>
            <a:gdLst>
              <a:gd name="connsiteX0" fmla="*/ 504967 w 996287"/>
              <a:gd name="connsiteY0" fmla="*/ 0 h 1555845"/>
              <a:gd name="connsiteX1" fmla="*/ 464024 w 996287"/>
              <a:gd name="connsiteY1" fmla="*/ 40943 h 1555845"/>
              <a:gd name="connsiteX2" fmla="*/ 409433 w 996287"/>
              <a:gd name="connsiteY2" fmla="*/ 81887 h 1555845"/>
              <a:gd name="connsiteX3" fmla="*/ 368490 w 996287"/>
              <a:gd name="connsiteY3" fmla="*/ 109182 h 1555845"/>
              <a:gd name="connsiteX4" fmla="*/ 286603 w 996287"/>
              <a:gd name="connsiteY4" fmla="*/ 163773 h 1555845"/>
              <a:gd name="connsiteX5" fmla="*/ 177421 w 996287"/>
              <a:gd name="connsiteY5" fmla="*/ 259307 h 1555845"/>
              <a:gd name="connsiteX6" fmla="*/ 95535 w 996287"/>
              <a:gd name="connsiteY6" fmla="*/ 327546 h 1555845"/>
              <a:gd name="connsiteX7" fmla="*/ 68239 w 996287"/>
              <a:gd name="connsiteY7" fmla="*/ 382137 h 1555845"/>
              <a:gd name="connsiteX8" fmla="*/ 13648 w 996287"/>
              <a:gd name="connsiteY8" fmla="*/ 477672 h 1555845"/>
              <a:gd name="connsiteX9" fmla="*/ 0 w 996287"/>
              <a:gd name="connsiteY9" fmla="*/ 532263 h 1555845"/>
              <a:gd name="connsiteX10" fmla="*/ 13648 w 996287"/>
              <a:gd name="connsiteY10" fmla="*/ 777922 h 1555845"/>
              <a:gd name="connsiteX11" fmla="*/ 81887 w 996287"/>
              <a:gd name="connsiteY11" fmla="*/ 873457 h 1555845"/>
              <a:gd name="connsiteX12" fmla="*/ 150126 w 996287"/>
              <a:gd name="connsiteY12" fmla="*/ 968991 h 1555845"/>
              <a:gd name="connsiteX13" fmla="*/ 177421 w 996287"/>
              <a:gd name="connsiteY13" fmla="*/ 1023582 h 1555845"/>
              <a:gd name="connsiteX14" fmla="*/ 272956 w 996287"/>
              <a:gd name="connsiteY14" fmla="*/ 1091821 h 1555845"/>
              <a:gd name="connsiteX15" fmla="*/ 300251 w 996287"/>
              <a:gd name="connsiteY15" fmla="*/ 1132764 h 1555845"/>
              <a:gd name="connsiteX16" fmla="*/ 395785 w 996287"/>
              <a:gd name="connsiteY16" fmla="*/ 1187355 h 1555845"/>
              <a:gd name="connsiteX17" fmla="*/ 436729 w 996287"/>
              <a:gd name="connsiteY17" fmla="*/ 1228298 h 1555845"/>
              <a:gd name="connsiteX18" fmla="*/ 518615 w 996287"/>
              <a:gd name="connsiteY18" fmla="*/ 1282890 h 1555845"/>
              <a:gd name="connsiteX19" fmla="*/ 600502 w 996287"/>
              <a:gd name="connsiteY19" fmla="*/ 1351128 h 1555845"/>
              <a:gd name="connsiteX20" fmla="*/ 696036 w 996287"/>
              <a:gd name="connsiteY20" fmla="*/ 1419367 h 1555845"/>
              <a:gd name="connsiteX21" fmla="*/ 736979 w 996287"/>
              <a:gd name="connsiteY21" fmla="*/ 1433015 h 1555845"/>
              <a:gd name="connsiteX22" fmla="*/ 846162 w 996287"/>
              <a:gd name="connsiteY22" fmla="*/ 1501254 h 1555845"/>
              <a:gd name="connsiteX23" fmla="*/ 928048 w 996287"/>
              <a:gd name="connsiteY23" fmla="*/ 1528549 h 1555845"/>
              <a:gd name="connsiteX24" fmla="*/ 968991 w 996287"/>
              <a:gd name="connsiteY24" fmla="*/ 1542197 h 1555845"/>
              <a:gd name="connsiteX25" fmla="*/ 996287 w 996287"/>
              <a:gd name="connsiteY25" fmla="*/ 1555845 h 15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96287" h="1555845">
                <a:moveTo>
                  <a:pt x="504967" y="0"/>
                </a:moveTo>
                <a:cubicBezTo>
                  <a:pt x="491319" y="13648"/>
                  <a:pt x="478678" y="28382"/>
                  <a:pt x="464024" y="40943"/>
                </a:cubicBezTo>
                <a:cubicBezTo>
                  <a:pt x="446754" y="55746"/>
                  <a:pt x="427942" y="68666"/>
                  <a:pt x="409433" y="81887"/>
                </a:cubicBezTo>
                <a:cubicBezTo>
                  <a:pt x="396086" y="91421"/>
                  <a:pt x="381091" y="98681"/>
                  <a:pt x="368490" y="109182"/>
                </a:cubicBezTo>
                <a:cubicBezTo>
                  <a:pt x="300335" y="165977"/>
                  <a:pt x="358558" y="139788"/>
                  <a:pt x="286603" y="163773"/>
                </a:cubicBezTo>
                <a:cubicBezTo>
                  <a:pt x="209264" y="279784"/>
                  <a:pt x="336652" y="100072"/>
                  <a:pt x="177421" y="259307"/>
                </a:cubicBezTo>
                <a:cubicBezTo>
                  <a:pt x="124880" y="311849"/>
                  <a:pt x="152537" y="289545"/>
                  <a:pt x="95535" y="327546"/>
                </a:cubicBezTo>
                <a:cubicBezTo>
                  <a:pt x="86436" y="345743"/>
                  <a:pt x="78333" y="364473"/>
                  <a:pt x="68239" y="382137"/>
                </a:cubicBezTo>
                <a:cubicBezTo>
                  <a:pt x="39445" y="432526"/>
                  <a:pt x="36141" y="417691"/>
                  <a:pt x="13648" y="477672"/>
                </a:cubicBezTo>
                <a:cubicBezTo>
                  <a:pt x="7062" y="495235"/>
                  <a:pt x="4549" y="514066"/>
                  <a:pt x="0" y="532263"/>
                </a:cubicBezTo>
                <a:cubicBezTo>
                  <a:pt x="4549" y="614149"/>
                  <a:pt x="2567" y="696661"/>
                  <a:pt x="13648" y="777922"/>
                </a:cubicBezTo>
                <a:cubicBezTo>
                  <a:pt x="20079" y="825083"/>
                  <a:pt x="54541" y="841553"/>
                  <a:pt x="81887" y="873457"/>
                </a:cubicBezTo>
                <a:cubicBezTo>
                  <a:pt x="94437" y="888098"/>
                  <a:pt x="137784" y="947393"/>
                  <a:pt x="150126" y="968991"/>
                </a:cubicBezTo>
                <a:cubicBezTo>
                  <a:pt x="160220" y="986655"/>
                  <a:pt x="165596" y="1007027"/>
                  <a:pt x="177421" y="1023582"/>
                </a:cubicBezTo>
                <a:cubicBezTo>
                  <a:pt x="208159" y="1066616"/>
                  <a:pt x="227023" y="1068854"/>
                  <a:pt x="272956" y="1091821"/>
                </a:cubicBezTo>
                <a:cubicBezTo>
                  <a:pt x="282054" y="1105469"/>
                  <a:pt x="288653" y="1121166"/>
                  <a:pt x="300251" y="1132764"/>
                </a:cubicBezTo>
                <a:cubicBezTo>
                  <a:pt x="332489" y="1165002"/>
                  <a:pt x="358317" y="1160593"/>
                  <a:pt x="395785" y="1187355"/>
                </a:cubicBezTo>
                <a:cubicBezTo>
                  <a:pt x="411491" y="1198573"/>
                  <a:pt x="421494" y="1216448"/>
                  <a:pt x="436729" y="1228298"/>
                </a:cubicBezTo>
                <a:cubicBezTo>
                  <a:pt x="462624" y="1248438"/>
                  <a:pt x="518615" y="1282890"/>
                  <a:pt x="518615" y="1282890"/>
                </a:cubicBezTo>
                <a:cubicBezTo>
                  <a:pt x="565175" y="1352728"/>
                  <a:pt x="521344" y="1301654"/>
                  <a:pt x="600502" y="1351128"/>
                </a:cubicBezTo>
                <a:cubicBezTo>
                  <a:pt x="625240" y="1366589"/>
                  <a:pt x="667156" y="1404927"/>
                  <a:pt x="696036" y="1419367"/>
                </a:cubicBezTo>
                <a:cubicBezTo>
                  <a:pt x="708903" y="1425801"/>
                  <a:pt x="723331" y="1428466"/>
                  <a:pt x="736979" y="1433015"/>
                </a:cubicBezTo>
                <a:cubicBezTo>
                  <a:pt x="783908" y="1468212"/>
                  <a:pt x="792636" y="1479844"/>
                  <a:pt x="846162" y="1501254"/>
                </a:cubicBezTo>
                <a:cubicBezTo>
                  <a:pt x="872876" y="1511940"/>
                  <a:pt x="900753" y="1519451"/>
                  <a:pt x="928048" y="1528549"/>
                </a:cubicBezTo>
                <a:cubicBezTo>
                  <a:pt x="941696" y="1533098"/>
                  <a:pt x="956124" y="1535763"/>
                  <a:pt x="968991" y="1542197"/>
                </a:cubicBezTo>
                <a:lnTo>
                  <a:pt x="996287" y="155584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859338" y="5391150"/>
            <a:ext cx="1158875" cy="1368425"/>
          </a:xfrm>
          <a:custGeom>
            <a:avLst/>
            <a:gdLst>
              <a:gd name="connsiteX0" fmla="*/ 600501 w 1160060"/>
              <a:gd name="connsiteY0" fmla="*/ 0 h 1368462"/>
              <a:gd name="connsiteX1" fmla="*/ 259307 w 1160060"/>
              <a:gd name="connsiteY1" fmla="*/ 27295 h 1368462"/>
              <a:gd name="connsiteX2" fmla="*/ 191069 w 1160060"/>
              <a:gd name="connsiteY2" fmla="*/ 40943 h 1368462"/>
              <a:gd name="connsiteX3" fmla="*/ 136478 w 1160060"/>
              <a:gd name="connsiteY3" fmla="*/ 68238 h 1368462"/>
              <a:gd name="connsiteX4" fmla="*/ 68239 w 1160060"/>
              <a:gd name="connsiteY4" fmla="*/ 150125 h 1368462"/>
              <a:gd name="connsiteX5" fmla="*/ 0 w 1160060"/>
              <a:gd name="connsiteY5" fmla="*/ 313898 h 1368462"/>
              <a:gd name="connsiteX6" fmla="*/ 13648 w 1160060"/>
              <a:gd name="connsiteY6" fmla="*/ 818865 h 1368462"/>
              <a:gd name="connsiteX7" fmla="*/ 40943 w 1160060"/>
              <a:gd name="connsiteY7" fmla="*/ 1050877 h 1368462"/>
              <a:gd name="connsiteX8" fmla="*/ 68239 w 1160060"/>
              <a:gd name="connsiteY8" fmla="*/ 1146412 h 1368462"/>
              <a:gd name="connsiteX9" fmla="*/ 163773 w 1160060"/>
              <a:gd name="connsiteY9" fmla="*/ 1269241 h 1368462"/>
              <a:gd name="connsiteX10" fmla="*/ 191069 w 1160060"/>
              <a:gd name="connsiteY10" fmla="*/ 1310185 h 1368462"/>
              <a:gd name="connsiteX11" fmla="*/ 286603 w 1160060"/>
              <a:gd name="connsiteY11" fmla="*/ 1337480 h 1368462"/>
              <a:gd name="connsiteX12" fmla="*/ 518615 w 1160060"/>
              <a:gd name="connsiteY12" fmla="*/ 1364776 h 1368462"/>
              <a:gd name="connsiteX13" fmla="*/ 1160060 w 1160060"/>
              <a:gd name="connsiteY13" fmla="*/ 1364776 h 13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0060" h="1368462">
                <a:moveTo>
                  <a:pt x="600501" y="0"/>
                </a:moveTo>
                <a:cubicBezTo>
                  <a:pt x="503131" y="6491"/>
                  <a:pt x="361577" y="13659"/>
                  <a:pt x="259307" y="27295"/>
                </a:cubicBezTo>
                <a:cubicBezTo>
                  <a:pt x="236314" y="30361"/>
                  <a:pt x="213815" y="36394"/>
                  <a:pt x="191069" y="40943"/>
                </a:cubicBezTo>
                <a:cubicBezTo>
                  <a:pt x="172872" y="50041"/>
                  <a:pt x="153033" y="56413"/>
                  <a:pt x="136478" y="68238"/>
                </a:cubicBezTo>
                <a:cubicBezTo>
                  <a:pt x="110670" y="86672"/>
                  <a:pt x="83521" y="122108"/>
                  <a:pt x="68239" y="150125"/>
                </a:cubicBezTo>
                <a:cubicBezTo>
                  <a:pt x="10104" y="256706"/>
                  <a:pt x="21284" y="228765"/>
                  <a:pt x="0" y="313898"/>
                </a:cubicBezTo>
                <a:cubicBezTo>
                  <a:pt x="4549" y="482220"/>
                  <a:pt x="6489" y="650633"/>
                  <a:pt x="13648" y="818865"/>
                </a:cubicBezTo>
                <a:cubicBezTo>
                  <a:pt x="15478" y="861858"/>
                  <a:pt x="31398" y="998379"/>
                  <a:pt x="40943" y="1050877"/>
                </a:cubicBezTo>
                <a:cubicBezTo>
                  <a:pt x="42853" y="1061382"/>
                  <a:pt x="60339" y="1132191"/>
                  <a:pt x="68239" y="1146412"/>
                </a:cubicBezTo>
                <a:cubicBezTo>
                  <a:pt x="137226" y="1270589"/>
                  <a:pt x="97462" y="1189668"/>
                  <a:pt x="163773" y="1269241"/>
                </a:cubicBezTo>
                <a:cubicBezTo>
                  <a:pt x="174274" y="1281842"/>
                  <a:pt x="178261" y="1299938"/>
                  <a:pt x="191069" y="1310185"/>
                </a:cubicBezTo>
                <a:cubicBezTo>
                  <a:pt x="199742" y="1317124"/>
                  <a:pt x="283331" y="1336826"/>
                  <a:pt x="286603" y="1337480"/>
                </a:cubicBezTo>
                <a:cubicBezTo>
                  <a:pt x="354638" y="1351087"/>
                  <a:pt x="456085" y="1363698"/>
                  <a:pt x="518615" y="1364776"/>
                </a:cubicBezTo>
                <a:cubicBezTo>
                  <a:pt x="732398" y="1368462"/>
                  <a:pt x="946245" y="1364776"/>
                  <a:pt x="1160060" y="136477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001000" cy="1295400"/>
          </a:xfrm>
        </p:spPr>
        <p:txBody>
          <a:bodyPr/>
          <a:lstStyle/>
          <a:p>
            <a:pPr algn="ctr"/>
            <a:r>
              <a:rPr lang="en-US" sz="4000" dirty="0"/>
              <a:t>Assembler Examples Convert Source code into Pass I &amp; Pass II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600200"/>
          <a:ext cx="3962400" cy="51398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0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08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8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=‘5’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3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=‘1’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1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MOPVEM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LTORG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81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796">
                <a:tc>
                  <a:txBody>
                    <a:bodyPr/>
                    <a:lstStyle/>
                    <a:p>
                      <a:r>
                        <a:rPr lang="en-US" sz="1200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408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=‘1’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408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CREG,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408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‘5’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408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L2+1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’19’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4724400" y="1717675"/>
          <a:ext cx="3962400" cy="48959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082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EXAMPLE</a:t>
                      </a:r>
                      <a:r>
                        <a:rPr lang="en-US" sz="1200" baseline="0" dirty="0"/>
                        <a:t> 2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82">
                <a:tc>
                  <a:txBody>
                    <a:bodyPr/>
                    <a:lstStyle/>
                    <a:p>
                      <a:r>
                        <a:rPr lang="en-US" sz="12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3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1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*,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TWO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FOUR+3,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81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79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EQU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408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TWO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F’2’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408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408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4082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662600">
                <a:tc gridSpan="4">
                  <a:txBody>
                    <a:bodyPr/>
                    <a:lstStyle/>
                    <a:p>
                      <a:r>
                        <a:rPr lang="en-US" sz="1400" dirty="0"/>
                        <a:t>ASSUME:-BALR &amp; BR are of two bytes….</a:t>
                      </a:r>
                    </a:p>
                    <a:p>
                      <a:r>
                        <a:rPr lang="en-US" sz="1400" dirty="0"/>
                        <a:t>   L,A,ST,CLI,BNE are</a:t>
                      </a:r>
                      <a:r>
                        <a:rPr lang="en-US" sz="1400" baseline="0" dirty="0"/>
                        <a:t> of four byte instructions…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Assembler Pass II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689494"/>
              </p:ext>
            </p:extLst>
          </p:nvPr>
        </p:nvGraphicFramePr>
        <p:xfrm>
          <a:off x="403225" y="1661160"/>
          <a:ext cx="4114800" cy="500764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422">
                <a:tc gridSpan="5">
                  <a:txBody>
                    <a:bodyPr/>
                    <a:lstStyle/>
                    <a:p>
                      <a:r>
                        <a:rPr lang="en-US" dirty="0"/>
                        <a:t>INTERMEDIATE</a:t>
                      </a:r>
                      <a:r>
                        <a:rPr lang="en-US" baseline="0" dirty="0"/>
                        <a:t>  CODE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1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(S,02)+(C,1)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(DL,02)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(DL,02)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322438"/>
              </p:ext>
            </p:extLst>
          </p:nvPr>
        </p:nvGraphicFramePr>
        <p:xfrm>
          <a:off x="4953000" y="1661160"/>
          <a:ext cx="3291840" cy="484000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60">
                <a:tc gridSpan="4"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  <a:r>
                        <a:rPr lang="en-US" baseline="0" dirty="0"/>
                        <a:t> CODE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1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dirty="0"/>
                        <a:t>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Assembler Examples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71469"/>
              </p:ext>
            </p:extLst>
          </p:nvPr>
        </p:nvGraphicFramePr>
        <p:xfrm>
          <a:off x="457200" y="1143000"/>
          <a:ext cx="3291840" cy="536076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22">
                <a:tc gridSpan="4">
                  <a:txBody>
                    <a:bodyPr/>
                    <a:lstStyle/>
                    <a:p>
                      <a:r>
                        <a:rPr lang="en-US" dirty="0"/>
                        <a:t>SOURCE  PROGRAM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=‘1’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r>
                        <a:rPr lang="en-US" sz="1100" dirty="0"/>
                        <a:t>AGAIN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=‘1’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AGAIN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MOVEM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LTORG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17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59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r>
                        <a:rPr lang="en-US" sz="11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72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569002"/>
              </p:ext>
            </p:extLst>
          </p:nvPr>
        </p:nvGraphicFramePr>
        <p:xfrm>
          <a:off x="4191000" y="1109133"/>
          <a:ext cx="4038600" cy="554258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 gridSpan="5">
                  <a:txBody>
                    <a:bodyPr/>
                    <a:lstStyle/>
                    <a:p>
                      <a:r>
                        <a:rPr lang="en-US" dirty="0"/>
                        <a:t>INTERMEDIATE</a:t>
                      </a:r>
                      <a:r>
                        <a:rPr lang="en-US" baseline="0" dirty="0"/>
                        <a:t>  CODE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(C,1000)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1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100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sz="1100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en-US" sz="1100" dirty="0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(IS,01)</a:t>
                      </a:r>
                      <a:r>
                        <a:rPr lang="en-US" sz="1100" baseline="0" dirty="0"/>
                        <a:t>           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100" dirty="0"/>
                        <a:t>1006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100" dirty="0"/>
                        <a:t>1007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r>
                        <a:rPr lang="en-US" sz="1100" dirty="0"/>
                        <a:t>1008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en-US" sz="1100" dirty="0"/>
                        <a:t>1009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()AD,05)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(L,01)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1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(S,04)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100" dirty="0"/>
                        <a:t>1012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(IS,00)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1013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(DL,02)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sz="1100" dirty="0"/>
                        <a:t>1014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(DL,02)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(DL,02)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(C,01)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4574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(AD,02)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2105"/>
          <a:ext cx="9144000" cy="6860580"/>
          <a:chOff x="0" y="12105"/>
          <a:chExt cx="9144000" cy="686058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"/>
            <a:ext cx="9144000" cy="6848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">
  <a:themeElements>
    <a:clrScheme name="Blank Presentatio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8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8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5" id="{DF3920FA-BF72-4BF6-906E-7EEDE9B2BF43}" vid="{2312B04B-11BF-43C3-96B6-D27E19586A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Theme5</Template>
  <TotalTime>1619</TotalTime>
  <Words>2229</Words>
  <Application>Microsoft Office PowerPoint</Application>
  <PresentationFormat>On-screen Show (4:3)</PresentationFormat>
  <Paragraphs>1029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Constantia</vt:lpstr>
      <vt:lpstr>Wingdings</vt:lpstr>
      <vt:lpstr>Wingdings 2</vt:lpstr>
      <vt:lpstr>Theme5</vt:lpstr>
      <vt:lpstr>Pass Structure of Assembler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Single Pass Assembler</vt:lpstr>
      <vt:lpstr>Single Pass Assembler</vt:lpstr>
      <vt:lpstr>Single Pass Assembler</vt:lpstr>
      <vt:lpstr>Single pass Assembler Examples</vt:lpstr>
      <vt:lpstr>Single pass Assembler Examples</vt:lpstr>
      <vt:lpstr>1.3 Design of Two Pass Assembler </vt:lpstr>
      <vt:lpstr>Three Main Data Structures</vt:lpstr>
      <vt:lpstr>OPTAB operation code table</vt:lpstr>
      <vt:lpstr>Location Counter LOCCTR</vt:lpstr>
      <vt:lpstr>Symbol Table   SYMTAB</vt:lpstr>
      <vt:lpstr>Required Data Structures  for Two Pass Assembler</vt:lpstr>
      <vt:lpstr>Intermediate Code Forms </vt:lpstr>
      <vt:lpstr>Assembler Pass I</vt:lpstr>
      <vt:lpstr>Assembler Pass I</vt:lpstr>
      <vt:lpstr>PowerPoint Presentation</vt:lpstr>
      <vt:lpstr>Assembler Examples Convert Source code into Pass I &amp; Pass II</vt:lpstr>
      <vt:lpstr>Assembler Pass II</vt:lpstr>
      <vt:lpstr>Assembler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Software</dc:title>
  <dc:creator>SKNCOE</dc:creator>
  <cp:lastModifiedBy>DELL</cp:lastModifiedBy>
  <cp:revision>205</cp:revision>
  <dcterms:created xsi:type="dcterms:W3CDTF">2013-12-06T05:48:40Z</dcterms:created>
  <dcterms:modified xsi:type="dcterms:W3CDTF">2024-02-07T07:47:41Z</dcterms:modified>
</cp:coreProperties>
</file>